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53" r:id="rId1"/>
  </p:sldMasterIdLst>
  <p:notesMasterIdLst>
    <p:notesMasterId r:id="rId22"/>
  </p:notesMasterIdLst>
  <p:sldIdLst>
    <p:sldId id="405" r:id="rId2"/>
    <p:sldId id="2213" r:id="rId3"/>
    <p:sldId id="2220" r:id="rId4"/>
    <p:sldId id="2250" r:id="rId5"/>
    <p:sldId id="2252" r:id="rId6"/>
    <p:sldId id="2251" r:id="rId7"/>
    <p:sldId id="2221" r:id="rId8"/>
    <p:sldId id="2222" r:id="rId9"/>
    <p:sldId id="2244" r:id="rId10"/>
    <p:sldId id="2253" r:id="rId11"/>
    <p:sldId id="2245" r:id="rId12"/>
    <p:sldId id="2247" r:id="rId13"/>
    <p:sldId id="2248" r:id="rId14"/>
    <p:sldId id="2249" r:id="rId15"/>
    <p:sldId id="2246" r:id="rId16"/>
    <p:sldId id="2254" r:id="rId17"/>
    <p:sldId id="2255" r:id="rId18"/>
    <p:sldId id="2256" r:id="rId19"/>
    <p:sldId id="2257" r:id="rId20"/>
    <p:sldId id="2243" r:id="rId21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22" userDrawn="1">
          <p15:clr>
            <a:srgbClr val="A4A3A4"/>
          </p15:clr>
        </p15:guide>
        <p15:guide id="2" pos="6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cosentino" initials="ac" lastIdx="1" clrIdx="0">
    <p:extLst>
      <p:ext uri="{19B8F6BF-5375-455C-9EA6-DF929625EA0E}">
        <p15:presenceInfo xmlns:p15="http://schemas.microsoft.com/office/powerpoint/2012/main" userId="antonio cosenti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6357" autoAdjust="0"/>
  </p:normalViewPr>
  <p:slideViewPr>
    <p:cSldViewPr snapToGrid="0">
      <p:cViewPr varScale="1">
        <p:scale>
          <a:sx n="54" d="100"/>
          <a:sy n="54" d="100"/>
        </p:scale>
        <p:origin x="858" y="84"/>
      </p:cViewPr>
      <p:guideLst>
        <p:guide orient="horz" pos="7722"/>
        <p:guide pos="6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7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124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9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611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40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776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3606810"/>
            <a:ext cx="18897600" cy="3650192"/>
          </a:xfrm>
        </p:spPr>
        <p:txBody>
          <a:bodyPr anchor="b">
            <a:normAutofit/>
          </a:bodyPr>
          <a:lstStyle>
            <a:lvl1pPr algn="l">
              <a:defRPr sz="1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7264402"/>
            <a:ext cx="18897600" cy="1371600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819122" y="8628656"/>
            <a:ext cx="5821680" cy="749284"/>
          </a:xfrm>
        </p:spPr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8647691"/>
            <a:ext cx="12801600" cy="73025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4400" y="2861733"/>
            <a:ext cx="5486400" cy="730250"/>
          </a:xfrm>
        </p:spPr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62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54" y="9394721"/>
            <a:ext cx="21644068" cy="1638710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3454" y="1882879"/>
            <a:ext cx="21643680" cy="6956322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1033431"/>
            <a:ext cx="21640800" cy="1403938"/>
          </a:xfrm>
        </p:spPr>
        <p:txBody>
          <a:bodyPr/>
          <a:lstStyle>
            <a:lvl1pPr marL="0" indent="0" algn="l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48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07065"/>
            <a:ext cx="21640800" cy="5604934"/>
          </a:xfrm>
        </p:spPr>
        <p:txBody>
          <a:bodyPr anchor="ctr"/>
          <a:lstStyle>
            <a:lvl1pPr algn="l"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8934" y="7298267"/>
            <a:ext cx="20261032" cy="1998134"/>
          </a:xfrm>
        </p:spPr>
        <p:txBody>
          <a:bodyPr anchor="ctr"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28904" y="762001"/>
            <a:ext cx="5821680" cy="730250"/>
          </a:xfrm>
        </p:spPr>
        <p:txBody>
          <a:bodyPr/>
          <a:lstStyle>
            <a:lvl1pPr algn="r"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71600" y="759883"/>
            <a:ext cx="13982984" cy="73025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724904" y="762001"/>
            <a:ext cx="1287496" cy="730250"/>
          </a:xfrm>
        </p:spPr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176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35" y="1507067"/>
            <a:ext cx="20303066" cy="5208990"/>
          </a:xfrm>
        </p:spPr>
        <p:txBody>
          <a:bodyPr anchor="ctr"/>
          <a:lstStyle>
            <a:lvl1pPr algn="l"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607730" y="6731113"/>
            <a:ext cx="19185472" cy="88888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8935" y="7919725"/>
            <a:ext cx="20303066" cy="1359742"/>
          </a:xfrm>
        </p:spPr>
        <p:txBody>
          <a:bodyPr anchor="ctr"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28904" y="762001"/>
            <a:ext cx="5821680" cy="730250"/>
          </a:xfrm>
        </p:spPr>
        <p:txBody>
          <a:bodyPr/>
          <a:lstStyle>
            <a:lvl1pPr algn="r"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71600" y="759883"/>
            <a:ext cx="13982984" cy="73025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724904" y="762001"/>
            <a:ext cx="1287496" cy="730250"/>
          </a:xfrm>
        </p:spPr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952500" y="18669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68460" y="540258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3747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90" y="2249403"/>
            <a:ext cx="20292372" cy="5023670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8934" y="7296631"/>
            <a:ext cx="20289308" cy="1999770"/>
          </a:xfrm>
        </p:spPr>
        <p:txBody>
          <a:bodyPr anchor="t"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628904" y="757767"/>
            <a:ext cx="5821680" cy="730250"/>
          </a:xfrm>
        </p:spPr>
        <p:txBody>
          <a:bodyPr/>
          <a:lstStyle>
            <a:lvl1pPr algn="r"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71600" y="757767"/>
            <a:ext cx="13982984" cy="73025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724904" y="762001"/>
            <a:ext cx="1287496" cy="730250"/>
          </a:xfrm>
        </p:spPr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021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791201" y="1523999"/>
            <a:ext cx="17221198" cy="260773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404160"/>
            <a:ext cx="6912864" cy="1234640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1598" y="5809130"/>
            <a:ext cx="6912864" cy="6628264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37600" y="4402666"/>
            <a:ext cx="6912864" cy="1253068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8733716" y="5808134"/>
            <a:ext cx="6912864" cy="662923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103600" y="4385732"/>
            <a:ext cx="6912864" cy="1253068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103602" y="5809130"/>
            <a:ext cx="6912864" cy="6628264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809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791201" y="1524000"/>
            <a:ext cx="17221198" cy="259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7236" y="8382001"/>
            <a:ext cx="6903164" cy="1365530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7236" y="4724400"/>
            <a:ext cx="6903164" cy="3048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7236" y="9747529"/>
            <a:ext cx="6903164" cy="268984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48527" y="8382001"/>
            <a:ext cx="6897870" cy="1365530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8748526" y="4724400"/>
            <a:ext cx="6897872" cy="3048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8748529" y="9747527"/>
            <a:ext cx="6897870" cy="268984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099463" y="8382001"/>
            <a:ext cx="6912938" cy="1365530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099710" y="4724400"/>
            <a:ext cx="6895756" cy="3048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6099463" y="9747523"/>
            <a:ext cx="6904890" cy="268984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88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4389119"/>
            <a:ext cx="21640800" cy="80482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89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897600" y="1490133"/>
            <a:ext cx="4114800" cy="780626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8933" y="1490135"/>
            <a:ext cx="16408402" cy="780626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628904" y="759883"/>
            <a:ext cx="5821680" cy="730250"/>
          </a:xfrm>
        </p:spPr>
        <p:txBody>
          <a:bodyPr/>
          <a:lstStyle>
            <a:lvl1pPr algn="r"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762001"/>
            <a:ext cx="13982984" cy="73025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724904" y="762001"/>
            <a:ext cx="1287496" cy="730250"/>
          </a:xfrm>
        </p:spPr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118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latin typeface="+mj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3740157" y="13246103"/>
            <a:ext cx="355867" cy="348813"/>
          </a:xfrm>
        </p:spPr>
        <p:txBody>
          <a:bodyPr/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FE184239-CDCF-4041-8F8F-73BF777733F2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708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88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516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" descr="Immagine"/>
          <p:cNvPicPr>
            <a:picLocks noChangeAspect="1"/>
          </p:cNvPicPr>
          <p:nvPr/>
        </p:nvPicPr>
        <p:blipFill>
          <a:blip r:embed="rId2">
            <a:alphaModFix amt="20000"/>
          </a:blip>
          <a:srcRect t="8085" r="59772"/>
          <a:stretch>
            <a:fillRect/>
          </a:stretch>
        </p:blipFill>
        <p:spPr>
          <a:xfrm>
            <a:off x="11942463" y="0"/>
            <a:ext cx="1244153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itolo Testo"/>
          <p:cNvSpPr txBox="1">
            <a:spLocks noGrp="1"/>
          </p:cNvSpPr>
          <p:nvPr>
            <p:ph type="title"/>
          </p:nvPr>
        </p:nvSpPr>
        <p:spPr>
          <a:xfrm>
            <a:off x="1015528" y="1559173"/>
            <a:ext cx="22165371" cy="15875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0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015528" y="2527300"/>
            <a:ext cx="22446854" cy="10005269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pic>
        <p:nvPicPr>
          <p:cNvPr id="41" name="Immagine" descr="Immagine"/>
          <p:cNvPicPr>
            <a:picLocks noChangeAspect="1"/>
          </p:cNvPicPr>
          <p:nvPr/>
        </p:nvPicPr>
        <p:blipFill>
          <a:blip r:embed="rId3"/>
          <a:srcRect b="93161"/>
          <a:stretch>
            <a:fillRect/>
          </a:stretch>
        </p:blipFill>
        <p:spPr>
          <a:xfrm>
            <a:off x="-12700" y="12884924"/>
            <a:ext cx="24409400" cy="83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09" y="433872"/>
            <a:ext cx="2738122" cy="47835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44" name="Linea"/>
          <p:cNvSpPr/>
          <p:nvPr/>
        </p:nvSpPr>
        <p:spPr>
          <a:xfrm flipH="1" flipV="1">
            <a:off x="1015528" y="1286501"/>
            <a:ext cx="23368473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5" name="Immagine" descr="Immagi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5318" y="342815"/>
            <a:ext cx="1422770" cy="478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olo Testo"/>
          <p:cNvSpPr txBox="1">
            <a:spLocks noGrp="1"/>
          </p:cNvSpPr>
          <p:nvPr>
            <p:ph type="title"/>
          </p:nvPr>
        </p:nvSpPr>
        <p:spPr>
          <a:xfrm>
            <a:off x="1015528" y="1559173"/>
            <a:ext cx="22165371" cy="15875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0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15528" y="2527300"/>
            <a:ext cx="11461474" cy="108712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pic>
        <p:nvPicPr>
          <p:cNvPr id="71" name="Immagine" descr="Immagine"/>
          <p:cNvPicPr>
            <a:picLocks noChangeAspect="1"/>
          </p:cNvPicPr>
          <p:nvPr/>
        </p:nvPicPr>
        <p:blipFill>
          <a:blip r:embed="rId2"/>
          <a:srcRect b="93161"/>
          <a:stretch>
            <a:fillRect/>
          </a:stretch>
        </p:blipFill>
        <p:spPr>
          <a:xfrm>
            <a:off x="-12700" y="12884924"/>
            <a:ext cx="24409400" cy="83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9" y="433872"/>
            <a:ext cx="2738122" cy="47835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74" name="Linea"/>
          <p:cNvSpPr/>
          <p:nvPr/>
        </p:nvSpPr>
        <p:spPr>
          <a:xfrm flipH="1" flipV="1">
            <a:off x="1015528" y="1286501"/>
            <a:ext cx="23368473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75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5318" y="342815"/>
            <a:ext cx="1422770" cy="478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magine" descr="Immagine">
            <a:extLst>
              <a:ext uri="{FF2B5EF4-FFF2-40B4-BE49-F238E27FC236}">
                <a16:creationId xmlns:a16="http://schemas.microsoft.com/office/drawing/2014/main" id="{97FF529F-4C0B-4ACA-9F4D-02DDD7B8F5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rcRect t="8085" r="59772"/>
          <a:stretch>
            <a:fillRect/>
          </a:stretch>
        </p:blipFill>
        <p:spPr>
          <a:xfrm>
            <a:off x="11942463" y="0"/>
            <a:ext cx="1244153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015528" y="1660772"/>
            <a:ext cx="7061073" cy="11731626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pic>
        <p:nvPicPr>
          <p:cNvPr id="85" name="Immagine" descr="Immagine"/>
          <p:cNvPicPr>
            <a:picLocks noChangeAspect="1"/>
          </p:cNvPicPr>
          <p:nvPr/>
        </p:nvPicPr>
        <p:blipFill>
          <a:blip r:embed="rId2"/>
          <a:srcRect b="93161"/>
          <a:stretch>
            <a:fillRect/>
          </a:stretch>
        </p:blipFill>
        <p:spPr>
          <a:xfrm>
            <a:off x="-12700" y="12884924"/>
            <a:ext cx="24409400" cy="83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9" y="433872"/>
            <a:ext cx="2738122" cy="47835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88" name="Linea"/>
          <p:cNvSpPr/>
          <p:nvPr/>
        </p:nvSpPr>
        <p:spPr>
          <a:xfrm flipH="1" flipV="1">
            <a:off x="1015528" y="1286501"/>
            <a:ext cx="23368473" cy="1"/>
          </a:xfrm>
          <a:prstGeom prst="line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89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5318" y="342815"/>
            <a:ext cx="1422770" cy="478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magine" descr="Immagine">
            <a:extLst>
              <a:ext uri="{FF2B5EF4-FFF2-40B4-BE49-F238E27FC236}">
                <a16:creationId xmlns:a16="http://schemas.microsoft.com/office/drawing/2014/main" id="{F0348B8D-3570-4C8B-9F99-0EDBCB0CD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rcRect t="8085" r="59772"/>
          <a:stretch>
            <a:fillRect/>
          </a:stretch>
        </p:blipFill>
        <p:spPr>
          <a:xfrm>
            <a:off x="11942463" y="0"/>
            <a:ext cx="1244153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magine" descr="Immagine"/>
          <p:cNvPicPr>
            <a:picLocks noChangeAspect="1"/>
          </p:cNvPicPr>
          <p:nvPr/>
        </p:nvPicPr>
        <p:blipFill>
          <a:blip r:embed="rId2"/>
          <a:srcRect b="93161"/>
          <a:stretch>
            <a:fillRect/>
          </a:stretch>
        </p:blipFill>
        <p:spPr>
          <a:xfrm>
            <a:off x="-12700" y="12884924"/>
            <a:ext cx="24409400" cy="83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magine" descr="Immag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9" y="433872"/>
            <a:ext cx="2738122" cy="47835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  <p:pic>
        <p:nvPicPr>
          <p:cNvPr id="134" name="Immagine" descr="Immag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5318" y="342815"/>
            <a:ext cx="1422770" cy="478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magine" descr="Immagine">
            <a:extLst>
              <a:ext uri="{FF2B5EF4-FFF2-40B4-BE49-F238E27FC236}">
                <a16:creationId xmlns:a16="http://schemas.microsoft.com/office/drawing/2014/main" id="{7D76AFCF-B79E-474F-AE44-F60B2D0937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rcRect t="8085" r="59772"/>
          <a:stretch>
            <a:fillRect/>
          </a:stretch>
        </p:blipFill>
        <p:spPr>
          <a:xfrm>
            <a:off x="11942463" y="0"/>
            <a:ext cx="1244153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1" y="1507067"/>
            <a:ext cx="21640798" cy="5603870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8934" y="7283451"/>
            <a:ext cx="20980400" cy="1911350"/>
          </a:xfrm>
        </p:spPr>
        <p:txBody>
          <a:bodyPr>
            <a:normAutofit/>
          </a:bodyPr>
          <a:lstStyle>
            <a:lvl1pPr marL="0" indent="0" algn="r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628904" y="762001"/>
            <a:ext cx="5821680" cy="730250"/>
          </a:xfrm>
        </p:spPr>
        <p:txBody>
          <a:bodyPr/>
          <a:lstStyle>
            <a:lvl1pPr algn="r"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762003"/>
            <a:ext cx="13982984" cy="72813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724904" y="762001"/>
            <a:ext cx="1287496" cy="730250"/>
          </a:xfrm>
        </p:spPr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61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4389119"/>
            <a:ext cx="10668000" cy="8048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4389119"/>
            <a:ext cx="10668000" cy="8048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745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1524000"/>
            <a:ext cx="17221200" cy="259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19" y="4367604"/>
            <a:ext cx="10159982" cy="1647824"/>
          </a:xfrm>
        </p:spPr>
        <p:txBody>
          <a:bodyPr anchor="b">
            <a:normAutofit/>
          </a:bodyPr>
          <a:lstStyle>
            <a:lvl1pPr marL="0" indent="0">
              <a:buNone/>
              <a:defRPr sz="56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1" y="6265333"/>
            <a:ext cx="10623550" cy="61720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01600" y="4367604"/>
            <a:ext cx="10210800" cy="1647824"/>
          </a:xfrm>
        </p:spPr>
        <p:txBody>
          <a:bodyPr anchor="b">
            <a:normAutofit/>
          </a:bodyPr>
          <a:lstStyle>
            <a:lvl1pPr marL="0" indent="0">
              <a:buNone/>
              <a:defRPr sz="56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6265333"/>
            <a:ext cx="10668000" cy="61720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5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84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2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0"/>
            <a:ext cx="8229600" cy="3200400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164" y="1493519"/>
            <a:ext cx="13021236" cy="1094385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6248399"/>
            <a:ext cx="8229600" cy="6188970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85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0"/>
            <a:ext cx="13746480" cy="3200400"/>
          </a:xfrm>
        </p:spPr>
        <p:txBody>
          <a:bodyPr anchor="b"/>
          <a:lstStyle>
            <a:lvl1pPr algn="l"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722476" y="1502483"/>
            <a:ext cx="7289924" cy="10934886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6248399"/>
            <a:ext cx="13746480" cy="6188970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36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2882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1200" y="1528746"/>
            <a:ext cx="17221200" cy="2586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389121"/>
            <a:ext cx="21640800" cy="804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90720" y="12712701"/>
            <a:ext cx="582168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0" y="12711691"/>
            <a:ext cx="1554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26000" y="7620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4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658" r:id="rId20"/>
    <p:sldLayoutId id="2147483653" r:id="rId21"/>
    <p:sldLayoutId id="2147483654" r:id="rId22"/>
    <p:sldLayoutId id="2147483657" r:id="rId23"/>
  </p:sldLayoutIdLst>
  <p:hf sldNum="0" hdr="0" ftr="0" dt="0"/>
  <p:txStyles>
    <p:titleStyle>
      <a:lvl1pPr algn="r" defTabSz="1828800" rtl="0" eaLnBrk="1" latinLnBrk="0" hangingPunct="1">
        <a:lnSpc>
          <a:spcPct val="90000"/>
        </a:lnSpc>
        <a:spcBef>
          <a:spcPct val="0"/>
        </a:spcBef>
        <a:buNone/>
        <a:defRPr sz="8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emf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288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300"/>
            <a:ext cx="24384000" cy="49657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">
            <a:extLst>
              <a:ext uri="{FF2B5EF4-FFF2-40B4-BE49-F238E27FC236}">
                <a16:creationId xmlns:a16="http://schemas.microsoft.com/office/drawing/2014/main" id="{2BD9A7F2-8C55-43BD-B0DC-D399A5B5566D}"/>
              </a:ext>
            </a:extLst>
          </p:cNvPr>
          <p:cNvSpPr txBox="1">
            <a:spLocks/>
          </p:cNvSpPr>
          <p:nvPr/>
        </p:nvSpPr>
        <p:spPr>
          <a:xfrm>
            <a:off x="1458773" y="2943478"/>
            <a:ext cx="13335441" cy="7463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1pPr>
            <a:lvl2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2pPr>
            <a:lvl3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3pPr>
            <a:lvl4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4pPr>
            <a:lvl5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5pPr>
            <a:lvl6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6pPr>
            <a:lvl7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7pPr>
            <a:lvl8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8pPr>
            <a:lvl9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all" spc="-179" baseline="0">
                <a:solidFill>
                  <a:srgbClr val="5E5E5E"/>
                </a:solidFill>
                <a:uFillTx/>
                <a:latin typeface="+mn-lt"/>
                <a:ea typeface="+mn-ea"/>
                <a:cs typeface="+mn-cs"/>
                <a:sym typeface="Tw Cen MT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Esercitazione</a:t>
            </a:r>
            <a:r>
              <a:rPr lang="en-US" sz="9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9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Analisi</a:t>
            </a:r>
            <a:r>
              <a:rPr lang="en-US" sz="9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94216" y="3847126"/>
            <a:ext cx="0" cy="603504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15090150" y="4375156"/>
            <a:ext cx="13715998" cy="49657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7E7648-4DDB-495F-BC8C-0EE8A6319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9" y="85247"/>
            <a:ext cx="4534941" cy="220321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32D9E82-EFB3-4CDB-AAE5-B4BBA0336690}"/>
              </a:ext>
            </a:extLst>
          </p:cNvPr>
          <p:cNvSpPr txBox="1"/>
          <p:nvPr/>
        </p:nvSpPr>
        <p:spPr>
          <a:xfrm>
            <a:off x="15088489" y="6026474"/>
            <a:ext cx="73401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1" u="none" strike="noStrike" baseline="0" dirty="0">
                <a:solidFill>
                  <a:srgbClr val="404040"/>
                </a:solidFill>
                <a:latin typeface="Arial-BoldItalicMT"/>
              </a:rPr>
              <a:t>Corso:</a:t>
            </a:r>
          </a:p>
          <a:p>
            <a:pPr algn="l"/>
            <a:endParaRPr lang="it-IT" sz="2400" b="1" i="1" u="none" strike="noStrike" baseline="0" dirty="0">
              <a:solidFill>
                <a:srgbClr val="404040"/>
              </a:solidFill>
              <a:latin typeface="Arial-BoldItalicMT"/>
            </a:endParaRPr>
          </a:p>
          <a:p>
            <a:pPr algn="l"/>
            <a:r>
              <a:rPr lang="it-IT" sz="2400" b="1" i="1" u="none" strike="noStrike" baseline="0" dirty="0">
                <a:solidFill>
                  <a:srgbClr val="6E1D2A"/>
                </a:solidFill>
                <a:latin typeface="Arial-BoldItalicMT"/>
              </a:rPr>
              <a:t>TELERILEVAMENTO</a:t>
            </a:r>
          </a:p>
          <a:p>
            <a:pPr algn="l"/>
            <a:r>
              <a:rPr lang="it-IT" sz="2000" b="1" i="1" u="none" strike="noStrike" baseline="0" dirty="0">
                <a:solidFill>
                  <a:srgbClr val="6E1D2A"/>
                </a:solidFill>
                <a:latin typeface="Arial-BoldItalicMT"/>
              </a:rPr>
              <a:t>LM – Geologia Applicata All’ingegneria al Territorio e ai Rischi</a:t>
            </a:r>
            <a:endParaRPr lang="it-IT" sz="20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615296-5CF6-4C68-8798-020255E6FC67}"/>
              </a:ext>
            </a:extLst>
          </p:cNvPr>
          <p:cNvSpPr txBox="1"/>
          <p:nvPr/>
        </p:nvSpPr>
        <p:spPr>
          <a:xfrm>
            <a:off x="15088488" y="4915160"/>
            <a:ext cx="6236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1" u="none" strike="noStrike" baseline="0" dirty="0">
                <a:solidFill>
                  <a:srgbClr val="832433"/>
                </a:solidFill>
                <a:latin typeface="Arial-BoldItalicMT"/>
              </a:rPr>
              <a:t>Dipartimento di Scienze della Terra</a:t>
            </a:r>
            <a:endParaRPr lang="it-IT" sz="28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75B4FF6-6B99-4775-9173-5A64D4722067}"/>
              </a:ext>
            </a:extLst>
          </p:cNvPr>
          <p:cNvSpPr txBox="1"/>
          <p:nvPr/>
        </p:nvSpPr>
        <p:spPr>
          <a:xfrm>
            <a:off x="15146083" y="8750296"/>
            <a:ext cx="2553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781000"/>
                </a:solidFill>
              </a:rPr>
              <a:t>A.A. 2021-2022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800CDC3-0689-4688-A8D6-2C3D5A388DB9}"/>
              </a:ext>
            </a:extLst>
          </p:cNvPr>
          <p:cNvSpPr txBox="1"/>
          <p:nvPr/>
        </p:nvSpPr>
        <p:spPr>
          <a:xfrm>
            <a:off x="15367116" y="956019"/>
            <a:ext cx="4664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Roma, 10 Novembre 2021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F864984-503B-484D-A6C1-C1371D6277BE}"/>
              </a:ext>
            </a:extLst>
          </p:cNvPr>
          <p:cNvSpPr txBox="1"/>
          <p:nvPr/>
        </p:nvSpPr>
        <p:spPr>
          <a:xfrm>
            <a:off x="11806901" y="12670866"/>
            <a:ext cx="4346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781000"/>
                </a:solidFill>
              </a:rPr>
              <a:t>Dott. Antonio Cosentino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78AF78-76E6-41D3-99A0-01DCA4434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310" y="5485010"/>
            <a:ext cx="1420384" cy="141962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9CAEB0-BBD9-43A5-8DD4-B7291A197DC8}"/>
              </a:ext>
            </a:extLst>
          </p:cNvPr>
          <p:cNvSpPr txBox="1"/>
          <p:nvPr/>
        </p:nvSpPr>
        <p:spPr>
          <a:xfrm>
            <a:off x="3929218" y="12670866"/>
            <a:ext cx="6221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781000"/>
                </a:solidFill>
              </a:rPr>
              <a:t>Dott. Giandomenico Mastrantoni</a:t>
            </a:r>
          </a:p>
        </p:txBody>
      </p:sp>
    </p:spTree>
    <p:extLst>
      <p:ext uri="{BB962C8B-B14F-4D97-AF65-F5344CB8AC3E}">
        <p14:creationId xmlns:p14="http://schemas.microsoft.com/office/powerpoint/2010/main" val="315998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9FDB63-3B86-4082-8F04-8ADC266C6B11}"/>
              </a:ext>
            </a:extLst>
          </p:cNvPr>
          <p:cNvSpPr/>
          <p:nvPr/>
        </p:nvSpPr>
        <p:spPr>
          <a:xfrm>
            <a:off x="3384338" y="5500985"/>
            <a:ext cx="17615323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1500" b="1" cap="none" spc="0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781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Basic </a:t>
            </a:r>
            <a:r>
              <a:rPr lang="it-IT" sz="11500" b="1" cap="none" spc="0" dirty="0" err="1">
                <a:ln w="12700">
                  <a:solidFill>
                    <a:schemeClr val="bg1"/>
                  </a:solidFill>
                  <a:prstDash val="solid"/>
                </a:ln>
                <a:solidFill>
                  <a:srgbClr val="781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manipulations</a:t>
            </a:r>
            <a:r>
              <a:rPr lang="it-IT" sz="11500" b="1" cap="none" spc="0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781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710F3B-6373-43D9-842A-BA1CE7C9BFCF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FD9A79-A573-4A4C-9914-888A759E0D4E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02FDE08-3FE8-4499-84B0-048BECCB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BE0DC1-F913-4D18-979B-04CE0C01DD2D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E040A5-553E-48CF-9192-C348DFA26B11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1EE111-5C36-4732-B549-ED1B947779DB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2967280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Zone de dessin 31">
            <a:extLst>
              <a:ext uri="{FF2B5EF4-FFF2-40B4-BE49-F238E27FC236}">
                <a16:creationId xmlns:a16="http://schemas.microsoft.com/office/drawing/2014/main" id="{53E21F3E-C42F-4649-B46A-691444A2B98A}"/>
              </a:ext>
            </a:extLst>
          </p:cNvPr>
          <p:cNvGrpSpPr>
            <a:grpSpLocks/>
          </p:cNvGrpSpPr>
          <p:nvPr/>
        </p:nvGrpSpPr>
        <p:grpSpPr bwMode="auto">
          <a:xfrm>
            <a:off x="10161353" y="3034711"/>
            <a:ext cx="5050377" cy="7204076"/>
            <a:chOff x="0" y="0"/>
            <a:chExt cx="2183765" cy="2928475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D1BA0B27-6853-4FCF-B6D9-8D36D6EB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83765" cy="292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400">
                <a:solidFill>
                  <a:schemeClr val="tx1"/>
                </a:solidFill>
              </a:endParaRPr>
            </a:p>
          </p:txBody>
        </p:sp>
        <p:pic>
          <p:nvPicPr>
            <p:cNvPr id="11" name="Image 7">
              <a:extLst>
                <a:ext uri="{FF2B5EF4-FFF2-40B4-BE49-F238E27FC236}">
                  <a16:creationId xmlns:a16="http://schemas.microsoft.com/office/drawing/2014/main" id="{9F81535C-8616-4824-BB80-4C0969D94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05" y="976094"/>
              <a:ext cx="1066667" cy="195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lèche à quatre pointes 8">
              <a:extLst>
                <a:ext uri="{FF2B5EF4-FFF2-40B4-BE49-F238E27FC236}">
                  <a16:creationId xmlns:a16="http://schemas.microsoft.com/office/drawing/2014/main" id="{D43AD286-0A2F-4D3D-9897-0863202FDA94}"/>
                </a:ext>
              </a:extLst>
            </p:cNvPr>
            <p:cNvSpPr/>
            <p:nvPr/>
          </p:nvSpPr>
          <p:spPr>
            <a:xfrm>
              <a:off x="1658074" y="126980"/>
              <a:ext cx="503457" cy="504745"/>
            </a:xfrm>
            <a:prstGeom prst="quadArrow">
              <a:avLst>
                <a:gd name="adj1" fmla="val 9696"/>
                <a:gd name="adj2" fmla="val 13586"/>
                <a:gd name="adj3" fmla="val 2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  <p:grpSp>
          <p:nvGrpSpPr>
            <p:cNvPr id="13" name="Groupe 9">
              <a:extLst>
                <a:ext uri="{FF2B5EF4-FFF2-40B4-BE49-F238E27FC236}">
                  <a16:creationId xmlns:a16="http://schemas.microsoft.com/office/drawing/2014/main" id="{290F37D8-4C1A-4008-8AAA-ED200C996A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35" y="143999"/>
              <a:ext cx="642561" cy="504825"/>
              <a:chOff x="1552575" y="200025"/>
              <a:chExt cx="642561" cy="504825"/>
            </a:xfrm>
          </p:grpSpPr>
          <p:sp>
            <p:nvSpPr>
              <p:cNvPr id="21" name="Flèche courbée vers la droite 17">
                <a:extLst>
                  <a:ext uri="{FF2B5EF4-FFF2-40B4-BE49-F238E27FC236}">
                    <a16:creationId xmlns:a16="http://schemas.microsoft.com/office/drawing/2014/main" id="{1E42A799-9918-42D7-8BC5-E804BA126B9E}"/>
                  </a:ext>
                </a:extLst>
              </p:cNvPr>
              <p:cNvSpPr/>
              <p:nvPr/>
            </p:nvSpPr>
            <p:spPr>
              <a:xfrm>
                <a:off x="1551946" y="200466"/>
                <a:ext cx="252522" cy="504745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/>
              </a:p>
            </p:txBody>
          </p:sp>
          <p:sp>
            <p:nvSpPr>
              <p:cNvPr id="22" name="Flèche courbée vers la gauche 18">
                <a:extLst>
                  <a:ext uri="{FF2B5EF4-FFF2-40B4-BE49-F238E27FC236}">
                    <a16:creationId xmlns:a16="http://schemas.microsoft.com/office/drawing/2014/main" id="{FE9C0117-3AE9-45A7-AFA2-824539FEFD31}"/>
                  </a:ext>
                </a:extLst>
              </p:cNvPr>
              <p:cNvSpPr/>
              <p:nvPr/>
            </p:nvSpPr>
            <p:spPr>
              <a:xfrm>
                <a:off x="1942641" y="200466"/>
                <a:ext cx="252522" cy="503157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/>
              </a:p>
            </p:txBody>
          </p:sp>
        </p:grpSp>
        <p:grpSp>
          <p:nvGrpSpPr>
            <p:cNvPr id="14" name="Groupe 10">
              <a:extLst>
                <a:ext uri="{FF2B5EF4-FFF2-40B4-BE49-F238E27FC236}">
                  <a16:creationId xmlns:a16="http://schemas.microsoft.com/office/drawing/2014/main" id="{7B15D64D-983E-4E40-AF71-D8AC506CB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520" y="35999"/>
              <a:ext cx="129540" cy="695985"/>
              <a:chOff x="2758440" y="97155"/>
              <a:chExt cx="129540" cy="695985"/>
            </a:xfrm>
          </p:grpSpPr>
          <p:sp>
            <p:nvSpPr>
              <p:cNvPr id="18" name="Double flèche verticale 14">
                <a:extLst>
                  <a:ext uri="{FF2B5EF4-FFF2-40B4-BE49-F238E27FC236}">
                    <a16:creationId xmlns:a16="http://schemas.microsoft.com/office/drawing/2014/main" id="{4102714F-3DFB-4A6E-8D93-4967341720CD}"/>
                  </a:ext>
                </a:extLst>
              </p:cNvPr>
              <p:cNvSpPr/>
              <p:nvPr/>
            </p:nvSpPr>
            <p:spPr>
              <a:xfrm>
                <a:off x="2757656" y="256388"/>
                <a:ext cx="130232" cy="425383"/>
              </a:xfrm>
              <a:prstGeom prst="upDownArrow">
                <a:avLst>
                  <a:gd name="adj1" fmla="val 32353"/>
                  <a:gd name="adj2" fmla="val 852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/>
              </a:p>
            </p:txBody>
          </p:sp>
          <p:sp>
            <p:nvSpPr>
              <p:cNvPr id="19" name="Plus 15">
                <a:extLst>
                  <a:ext uri="{FF2B5EF4-FFF2-40B4-BE49-F238E27FC236}">
                    <a16:creationId xmlns:a16="http://schemas.microsoft.com/office/drawing/2014/main" id="{7643C86E-592D-4339-BA97-228ED9ECD132}"/>
                  </a:ext>
                </a:extLst>
              </p:cNvPr>
              <p:cNvSpPr/>
              <p:nvPr/>
            </p:nvSpPr>
            <p:spPr>
              <a:xfrm>
                <a:off x="2768773" y="97663"/>
                <a:ext cx="107998" cy="107933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/>
              </a:p>
            </p:txBody>
          </p:sp>
          <p:sp>
            <p:nvSpPr>
              <p:cNvPr id="20" name="Moins 16">
                <a:extLst>
                  <a:ext uri="{FF2B5EF4-FFF2-40B4-BE49-F238E27FC236}">
                    <a16:creationId xmlns:a16="http://schemas.microsoft.com/office/drawing/2014/main" id="{4AFBC621-3B07-43D9-8406-C7CF0C23069B}"/>
                  </a:ext>
                </a:extLst>
              </p:cNvPr>
              <p:cNvSpPr/>
              <p:nvPr/>
            </p:nvSpPr>
            <p:spPr>
              <a:xfrm>
                <a:off x="2768773" y="738912"/>
                <a:ext cx="107998" cy="53966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/>
              </a:p>
            </p:txBody>
          </p:sp>
        </p:grpSp>
        <p:cxnSp>
          <p:nvCxnSpPr>
            <p:cNvPr id="15" name="Connecteur droit 11">
              <a:extLst>
                <a:ext uri="{FF2B5EF4-FFF2-40B4-BE49-F238E27FC236}">
                  <a16:creationId xmlns:a16="http://schemas.microsoft.com/office/drawing/2014/main" id="{B73DF03B-F2F1-46D7-BBD6-06A36333CE86}"/>
                </a:ext>
              </a:extLst>
            </p:cNvPr>
            <p:cNvCxnSpPr/>
            <p:nvPr/>
          </p:nvCxnSpPr>
          <p:spPr>
            <a:xfrm flipH="1" flipV="1">
              <a:off x="457400" y="807910"/>
              <a:ext cx="471693" cy="50950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2">
              <a:extLst>
                <a:ext uri="{FF2B5EF4-FFF2-40B4-BE49-F238E27FC236}">
                  <a16:creationId xmlns:a16="http://schemas.microsoft.com/office/drawing/2014/main" id="{CDEB5601-2D63-4E7F-AE29-B9F2C67886ED}"/>
                </a:ext>
              </a:extLst>
            </p:cNvPr>
            <p:cNvCxnSpPr/>
            <p:nvPr/>
          </p:nvCxnSpPr>
          <p:spPr>
            <a:xfrm flipV="1">
              <a:off x="1173674" y="826957"/>
              <a:ext cx="7941" cy="49839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3">
              <a:extLst>
                <a:ext uri="{FF2B5EF4-FFF2-40B4-BE49-F238E27FC236}">
                  <a16:creationId xmlns:a16="http://schemas.microsoft.com/office/drawing/2014/main" id="{EA5FF85E-337C-44CA-A71C-B8EE43A25DCB}"/>
                </a:ext>
              </a:extLst>
            </p:cNvPr>
            <p:cNvCxnSpPr/>
            <p:nvPr/>
          </p:nvCxnSpPr>
          <p:spPr>
            <a:xfrm flipV="1">
              <a:off x="1478607" y="815846"/>
              <a:ext cx="414519" cy="509507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3">
            <a:extLst>
              <a:ext uri="{FF2B5EF4-FFF2-40B4-BE49-F238E27FC236}">
                <a16:creationId xmlns:a16="http://schemas.microsoft.com/office/drawing/2014/main" id="{6044F334-C24C-4482-9B55-E4A5D11B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741" y="2707903"/>
            <a:ext cx="11324743" cy="997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Interactions </a:t>
            </a:r>
            <a:r>
              <a:rPr kumimoji="0" lang="fr-FR" alt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fr-FR" alt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3D </a:t>
            </a:r>
            <a:r>
              <a:rPr kumimoji="0" lang="fr-FR" alt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view</a:t>
            </a:r>
            <a:endParaRPr kumimoji="0" lang="fr-FR" alt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camera rotation :</a:t>
            </a: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Left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mouse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button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camera translation (</a:t>
            </a:r>
            <a:r>
              <a:rPr kumimoji="0" lang="fr-FR" altLang="fr-FR" sz="4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panning</a:t>
            </a:r>
            <a:r>
              <a:rPr kumimoji="0" lang="fr-FR" altLang="fr-F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:</a:t>
            </a:r>
          </a:p>
          <a:p>
            <a:pPr lvl="2" defTabSz="914400" eaLnBrk="1" hangingPunct="1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Right mouse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button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zooming</a:t>
            </a:r>
            <a:r>
              <a:rPr kumimoji="0" lang="fr-FR" altLang="fr-F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Mouse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wheel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+/= keys</a:t>
            </a: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changing</a:t>
            </a:r>
            <a:r>
              <a:rPr kumimoji="0" lang="fr-FR" altLang="fr-F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 size of points</a:t>
            </a: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interactor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 the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upper-left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corner of 3D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views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81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altLang="fr-FR" sz="36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‘Point size’ </a:t>
            </a:r>
            <a:r>
              <a:rPr kumimoji="0" lang="fr-FR" altLang="fr-FR" sz="36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property</a:t>
            </a:r>
            <a:r>
              <a:rPr kumimoji="0" lang="fr-FR" altLang="fr-FR" sz="36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(per cloud)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0C2E50BD-428E-4C0D-8E7B-4EE820C5872A}"/>
              </a:ext>
            </a:extLst>
          </p:cNvPr>
          <p:cNvSpPr txBox="1">
            <a:spLocks noChangeArrowheads="1"/>
          </p:cNvSpPr>
          <p:nvPr/>
        </p:nvSpPr>
        <p:spPr>
          <a:xfrm>
            <a:off x="14137450" y="733271"/>
            <a:ext cx="7387260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>
                <a:solidFill>
                  <a:srgbClr val="781000"/>
                </a:solidFill>
              </a:rPr>
              <a:t>3D camera interactions</a:t>
            </a:r>
          </a:p>
        </p:txBody>
      </p:sp>
      <p:pic>
        <p:nvPicPr>
          <p:cNvPr id="31" name="Image 4">
            <a:extLst>
              <a:ext uri="{FF2B5EF4-FFF2-40B4-BE49-F238E27FC236}">
                <a16:creationId xmlns:a16="http://schemas.microsoft.com/office/drawing/2014/main" id="{5C391381-42FA-4646-B205-11B42684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730" y="4520076"/>
            <a:ext cx="8610962" cy="468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ZoneTexte 5">
            <a:extLst>
              <a:ext uri="{FF2B5EF4-FFF2-40B4-BE49-F238E27FC236}">
                <a16:creationId xmlns:a16="http://schemas.microsoft.com/office/drawing/2014/main" id="{B5B39975-61E6-4559-9551-77B13C869BA7}"/>
              </a:ext>
            </a:extLst>
          </p:cNvPr>
          <p:cNvSpPr txBox="1"/>
          <p:nvPr/>
        </p:nvSpPr>
        <p:spPr bwMode="auto">
          <a:xfrm>
            <a:off x="22389915" y="10238787"/>
            <a:ext cx="1761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/>
              <a:t>X = </a:t>
            </a:r>
            <a:r>
              <a:rPr lang="fr-FR" b="1" dirty="0" err="1">
                <a:solidFill>
                  <a:srgbClr val="FF0000"/>
                </a:solidFill>
              </a:rPr>
              <a:t>red</a:t>
            </a:r>
            <a:endParaRPr lang="fr-FR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fr-FR" b="1" dirty="0"/>
              <a:t>Y = </a:t>
            </a:r>
            <a:r>
              <a:rPr lang="fr-FR" b="1" dirty="0">
                <a:solidFill>
                  <a:srgbClr val="00B050"/>
                </a:solidFill>
              </a:rPr>
              <a:t>green</a:t>
            </a:r>
          </a:p>
          <a:p>
            <a:pPr>
              <a:defRPr/>
            </a:pPr>
            <a:r>
              <a:rPr lang="fr-FR" b="1" dirty="0"/>
              <a:t>Z = </a:t>
            </a:r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blue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3" name="Connecteur droit avec flèche 7">
            <a:extLst>
              <a:ext uri="{FF2B5EF4-FFF2-40B4-BE49-F238E27FC236}">
                <a16:creationId xmlns:a16="http://schemas.microsoft.com/office/drawing/2014/main" id="{1E50411F-2537-4263-9D6E-9EF7470891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858303" y="9257913"/>
            <a:ext cx="412330" cy="62636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977A66E-1890-44B8-B0F9-70BEF4897AE7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4321A54-FE84-4DB4-A445-D4919EC21C5B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CAB25870-D2FB-4F8E-8A07-D5DA33F3C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F1B036A-4D55-4406-8996-844564A29EFD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7554F06-0E02-4EAD-B301-763585861552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BE7C13E-5C7F-4C7A-8601-3ABD9D63CE1E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40815146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>
            <a:extLst>
              <a:ext uri="{FF2B5EF4-FFF2-40B4-BE49-F238E27FC236}">
                <a16:creationId xmlns:a16="http://schemas.microsoft.com/office/drawing/2014/main" id="{A3D6265E-8940-43BE-9584-1917F4736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945" y="2289110"/>
            <a:ext cx="6897074" cy="2263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20">
            <a:extLst>
              <a:ext uri="{FF2B5EF4-FFF2-40B4-BE49-F238E27FC236}">
                <a16:creationId xmlns:a16="http://schemas.microsoft.com/office/drawing/2014/main" id="{5AD9D1FC-5E1D-4645-B16C-7CC69C9A6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945" y="4940199"/>
            <a:ext cx="7005550" cy="766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5CC82F5-9C6D-4FCD-97C5-41312777FD32}"/>
              </a:ext>
            </a:extLst>
          </p:cNvPr>
          <p:cNvSpPr txBox="1">
            <a:spLocks noChangeArrowheads="1"/>
          </p:cNvSpPr>
          <p:nvPr/>
        </p:nvSpPr>
        <p:spPr>
          <a:xfrm>
            <a:off x="1457505" y="2824480"/>
            <a:ext cx="12847775" cy="978164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Interactions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with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database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>
              <a:buClr>
                <a:srgbClr val="781000"/>
              </a:buClr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Highlight / select an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:</a:t>
            </a:r>
          </a:p>
          <a:p>
            <a:pPr lvl="2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Left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clik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on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its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entry in the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database</a:t>
            </a:r>
            <a:endParaRPr lang="fr-FR" altLang="fr-FR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2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Or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left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clik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on the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in the 3D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view</a:t>
            </a:r>
            <a:endParaRPr lang="fr-FR" altLang="fr-FR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2">
              <a:buClr>
                <a:srgbClr val="781000"/>
              </a:buClr>
            </a:pPr>
            <a:endParaRPr lang="fr-FR" altLang="fr-FR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Toggling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visibility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2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Checkbox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next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to the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entry: (de)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activate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and all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its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children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in the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database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tree</a:t>
            </a:r>
            <a:endParaRPr lang="fr-FR" altLang="fr-FR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2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‘Visible’ option: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only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is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hidden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(not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its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children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</a:p>
          <a:p>
            <a:pPr lvl="2">
              <a:buClr>
                <a:srgbClr val="781000"/>
              </a:buClr>
              <a:buFont typeface="Wingdings" panose="05000000000000000000" pitchFamily="2" charset="2"/>
              <a:buChar char="ü"/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Create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 new group,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displace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entities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inside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/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Renaming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an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2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F2 or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double-click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with</a:t>
            </a:r>
            <a:r>
              <a:rPr lang="fr-FR" alt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mouse</a:t>
            </a:r>
          </a:p>
        </p:txBody>
      </p:sp>
      <p:cxnSp>
        <p:nvCxnSpPr>
          <p:cNvPr id="13" name="Connecteur droit avec flèche 22">
            <a:extLst>
              <a:ext uri="{FF2B5EF4-FFF2-40B4-BE49-F238E27FC236}">
                <a16:creationId xmlns:a16="http://schemas.microsoft.com/office/drawing/2014/main" id="{98B57420-23BE-47A5-90B7-FAB3A0A50D1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858240" y="3775458"/>
            <a:ext cx="3073781" cy="3539742"/>
          </a:xfrm>
          <a:prstGeom prst="straightConnector1">
            <a:avLst/>
          </a:prstGeom>
          <a:noFill/>
          <a:ln w="38100" algn="ctr">
            <a:solidFill>
              <a:srgbClr val="FF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Connecteur droit avec flèche 24">
            <a:extLst>
              <a:ext uri="{FF2B5EF4-FFF2-40B4-BE49-F238E27FC236}">
                <a16:creationId xmlns:a16="http://schemas.microsoft.com/office/drawing/2014/main" id="{0ABE289B-7B64-4782-9379-B5650CCD82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33120" y="7010400"/>
            <a:ext cx="2600960" cy="1762760"/>
          </a:xfrm>
          <a:prstGeom prst="straightConnector1">
            <a:avLst/>
          </a:prstGeom>
          <a:noFill/>
          <a:ln w="38100" algn="ctr">
            <a:solidFill>
              <a:srgbClr val="FF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9868384F-89B5-4D15-A271-085389F18E4E}"/>
              </a:ext>
            </a:extLst>
          </p:cNvPr>
          <p:cNvSpPr txBox="1">
            <a:spLocks noChangeArrowheads="1"/>
          </p:cNvSpPr>
          <p:nvPr/>
        </p:nvSpPr>
        <p:spPr>
          <a:xfrm>
            <a:off x="15080743" y="457234"/>
            <a:ext cx="3702557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 err="1">
                <a:solidFill>
                  <a:srgbClr val="781000"/>
                </a:solidFill>
              </a:rPr>
              <a:t>Database</a:t>
            </a:r>
            <a:endParaRPr lang="fr-FR" altLang="fr-FR" sz="4800" b="1" dirty="0">
              <a:solidFill>
                <a:srgbClr val="781000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308B88C-B2FE-449B-B7CC-41C09AF5EFDA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84C1345-5F6B-4C93-A173-1BF35D061395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B3D4D6DF-F59D-4BDF-9D21-1FDB3D4E2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E77BCEB-B370-4EA5-93AA-F2296C7268C1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2EAD9A1-7B49-4B50-BAB1-2DE72E91C3C1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41A45CC-C905-43A4-8122-0099536CB820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1802056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5">
            <a:extLst>
              <a:ext uri="{FF2B5EF4-FFF2-40B4-BE49-F238E27FC236}">
                <a16:creationId xmlns:a16="http://schemas.microsoft.com/office/drawing/2014/main" id="{C1B17A4F-1281-4FED-AA75-AA051D14B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886" y="3146133"/>
            <a:ext cx="6048321" cy="399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6">
            <a:extLst>
              <a:ext uri="{FF2B5EF4-FFF2-40B4-BE49-F238E27FC236}">
                <a16:creationId xmlns:a16="http://schemas.microsoft.com/office/drawing/2014/main" id="{0A48A84B-8970-4C0C-9E54-E97D7238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104" y="8228974"/>
            <a:ext cx="6048321" cy="397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7">
            <a:extLst>
              <a:ext uri="{FF2B5EF4-FFF2-40B4-BE49-F238E27FC236}">
                <a16:creationId xmlns:a16="http://schemas.microsoft.com/office/drawing/2014/main" id="{2D700946-B7B2-4829-99FF-9DF9F06B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10" y="3310589"/>
            <a:ext cx="8232150" cy="436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8">
            <a:extLst>
              <a:ext uri="{FF2B5EF4-FFF2-40B4-BE49-F238E27FC236}">
                <a16:creationId xmlns:a16="http://schemas.microsoft.com/office/drawing/2014/main" id="{0A169597-4096-489F-AD5A-FCF515BB7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10" y="8065417"/>
            <a:ext cx="8232150" cy="429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8908902-7337-4190-9776-C71A070545EC}"/>
              </a:ext>
            </a:extLst>
          </p:cNvPr>
          <p:cNvSpPr txBox="1">
            <a:spLocks noChangeArrowheads="1"/>
          </p:cNvSpPr>
          <p:nvPr/>
        </p:nvSpPr>
        <p:spPr>
          <a:xfrm>
            <a:off x="12341354" y="630949"/>
            <a:ext cx="10522457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fr-FR" sz="4800" b="1" dirty="0">
                <a:solidFill>
                  <a:srgbClr val="781000"/>
                </a:solidFill>
              </a:rPr>
              <a:t>Example: change the color source</a:t>
            </a:r>
            <a:endParaRPr lang="fr-FR" altLang="fr-FR" sz="4800" b="1" dirty="0">
              <a:solidFill>
                <a:srgbClr val="78100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66FE8D9-376F-42F0-80D1-37EBCFDE1110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44CD1A9-9A62-41FD-BB66-B9BE3A429F6C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B9E8BD1-DE7C-411D-AED6-0EBBC7201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pic>
        <p:nvPicPr>
          <p:cNvPr id="17" name="Elemento grafico 16" descr="Freccia: diritta con riempimento a tinta unita">
            <a:extLst>
              <a:ext uri="{FF2B5EF4-FFF2-40B4-BE49-F238E27FC236}">
                <a16:creationId xmlns:a16="http://schemas.microsoft.com/office/drawing/2014/main" id="{11495910-EF67-4E63-A219-683DED3B1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468084" y="9595169"/>
            <a:ext cx="5431901" cy="2172934"/>
          </a:xfrm>
          <a:prstGeom prst="rect">
            <a:avLst/>
          </a:prstGeom>
        </p:spPr>
      </p:pic>
      <p:pic>
        <p:nvPicPr>
          <p:cNvPr id="18" name="Elemento grafico 17" descr="Freccia: diritta con riempimento a tinta unita">
            <a:extLst>
              <a:ext uri="{FF2B5EF4-FFF2-40B4-BE49-F238E27FC236}">
                <a16:creationId xmlns:a16="http://schemas.microsoft.com/office/drawing/2014/main" id="{86F6AC4D-ABF7-43FC-8378-C3A87EF30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468084" y="4558276"/>
            <a:ext cx="5431901" cy="217293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823BCBD-DD39-4868-8000-3935C0B1CB0F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59B0A9E-817C-4D48-8112-7D3AA3794739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6EEBB54-76D5-47CB-8210-CB89EF08929E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7209010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5">
            <a:extLst>
              <a:ext uri="{FF2B5EF4-FFF2-40B4-BE49-F238E27FC236}">
                <a16:creationId xmlns:a16="http://schemas.microsoft.com/office/drawing/2014/main" id="{C69EA1B5-EFD8-45C6-B233-8BC50117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834" y="4007167"/>
            <a:ext cx="8404699" cy="647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6A2ABF0-4C41-4FDE-960F-B7FCB1154964}"/>
              </a:ext>
            </a:extLst>
          </p:cNvPr>
          <p:cNvSpPr txBox="1">
            <a:spLocks noChangeArrowheads="1"/>
          </p:cNvSpPr>
          <p:nvPr/>
        </p:nvSpPr>
        <p:spPr>
          <a:xfrm>
            <a:off x="15133164" y="747888"/>
            <a:ext cx="4893500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 err="1">
                <a:solidFill>
                  <a:srgbClr val="781000"/>
                </a:solidFill>
              </a:rPr>
              <a:t>Subsampling</a:t>
            </a:r>
            <a:endParaRPr lang="fr-FR" altLang="fr-FR" sz="4800" b="1" dirty="0">
              <a:solidFill>
                <a:srgbClr val="781000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41CEDEB-F2E6-405D-9375-B32478528922}"/>
              </a:ext>
            </a:extLst>
          </p:cNvPr>
          <p:cNvSpPr txBox="1">
            <a:spLocks/>
          </p:cNvSpPr>
          <p:nvPr/>
        </p:nvSpPr>
        <p:spPr>
          <a:xfrm>
            <a:off x="1984075" y="2772726"/>
            <a:ext cx="12368039" cy="990695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1000"/>
              </a:buClr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reduce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size of a cloud or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achieve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regular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density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Clr>
                <a:srgbClr val="781000"/>
              </a:buClr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Higlight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one or more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entities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and start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tool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Clr>
                <a:srgbClr val="781000"/>
              </a:buClr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Choose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subsampling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mode:</a:t>
            </a:r>
          </a:p>
          <a:p>
            <a:pPr lvl="1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random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space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(spatial)</a:t>
            </a:r>
          </a:p>
          <a:p>
            <a:pPr lvl="1"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octree (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regular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</a:p>
          <a:p>
            <a:pPr lvl="1"/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With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‘spatial’ mode, input the minimum distance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between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two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points (e.g. 0.01 = 1 cm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here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</a:p>
          <a:p>
            <a:pPr>
              <a:buClr>
                <a:srgbClr val="781000"/>
              </a:buClr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buClr>
                <a:srgbClr val="781000"/>
              </a:buClr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tool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will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select a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subset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of points and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create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 new cloud (points are not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displaced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4DD10B-1182-4933-927C-11AF3FD7708D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53049F-0D35-4175-BB61-973052F9DFDC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213831B-4DCB-4865-91C9-01302509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3127C3-D31D-4D35-AA6F-CAC89D085A65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273BE7-A26F-4D78-9D62-66D34D118910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348FDB-E5B4-4CDD-9C5F-E6E53E34C866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1662055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10">
            <a:extLst>
              <a:ext uri="{FF2B5EF4-FFF2-40B4-BE49-F238E27FC236}">
                <a16:creationId xmlns:a16="http://schemas.microsoft.com/office/drawing/2014/main" id="{5ED8E71F-2CF4-4898-A742-8BFA00106C9B}"/>
              </a:ext>
            </a:extLst>
          </p:cNvPr>
          <p:cNvGrpSpPr>
            <a:grpSpLocks/>
          </p:cNvGrpSpPr>
          <p:nvPr/>
        </p:nvGrpSpPr>
        <p:grpSpPr bwMode="auto">
          <a:xfrm>
            <a:off x="1753127" y="4361548"/>
            <a:ext cx="8964612" cy="5760000"/>
            <a:chOff x="312649" y="2369827"/>
            <a:chExt cx="4079600" cy="2519036"/>
          </a:xfrm>
        </p:grpSpPr>
        <p:sp>
          <p:nvSpPr>
            <p:cNvPr id="11" name="ZoneTexte 4">
              <a:extLst>
                <a:ext uri="{FF2B5EF4-FFF2-40B4-BE49-F238E27FC236}">
                  <a16:creationId xmlns:a16="http://schemas.microsoft.com/office/drawing/2014/main" id="{53109D3E-420B-4CAE-BF39-8B8256BB0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753" y="4417948"/>
              <a:ext cx="4068496" cy="47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fr-FR" sz="3200" dirty="0" err="1">
                  <a:solidFill>
                    <a:schemeClr val="tx1"/>
                  </a:solidFill>
                </a:rPr>
                <a:t>Nuvola</a:t>
              </a:r>
              <a:r>
                <a:rPr lang="fr-FR" altLang="fr-FR" sz="3200" dirty="0">
                  <a:solidFill>
                    <a:schemeClr val="tx1"/>
                  </a:solidFill>
                </a:rPr>
                <a:t> Originale</a:t>
              </a:r>
              <a:br>
                <a:rPr lang="fr-FR" altLang="fr-FR" sz="3200" dirty="0">
                  <a:solidFill>
                    <a:schemeClr val="tx1"/>
                  </a:solidFill>
                </a:rPr>
              </a:br>
              <a:r>
                <a:rPr lang="fr-FR" altLang="fr-FR" sz="3200" dirty="0">
                  <a:solidFill>
                    <a:schemeClr val="tx1"/>
                  </a:solidFill>
                </a:rPr>
                <a:t>1.3M </a:t>
              </a:r>
              <a:r>
                <a:rPr lang="fr-FR" altLang="fr-FR" sz="3200" dirty="0" err="1">
                  <a:solidFill>
                    <a:schemeClr val="tx1"/>
                  </a:solidFill>
                </a:rPr>
                <a:t>punti</a:t>
              </a:r>
              <a:endParaRPr lang="fr-FR" altLang="fr-FR" sz="3200" dirty="0">
                <a:solidFill>
                  <a:schemeClr val="tx1"/>
                </a:solidFill>
              </a:endParaRPr>
            </a:p>
          </p:txBody>
        </p:sp>
        <p:pic>
          <p:nvPicPr>
            <p:cNvPr id="12" name="Image 5">
              <a:extLst>
                <a:ext uri="{FF2B5EF4-FFF2-40B4-BE49-F238E27FC236}">
                  <a16:creationId xmlns:a16="http://schemas.microsoft.com/office/drawing/2014/main" id="{350AC4E0-7BE3-460A-BA5D-B36F1F196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49" y="2369827"/>
              <a:ext cx="4079600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e 11">
            <a:extLst>
              <a:ext uri="{FF2B5EF4-FFF2-40B4-BE49-F238E27FC236}">
                <a16:creationId xmlns:a16="http://schemas.microsoft.com/office/drawing/2014/main" id="{393F42B8-3458-46DA-850D-925FC887B9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666260" y="4361548"/>
            <a:ext cx="8839111" cy="5665163"/>
            <a:chOff x="4873671" y="2369827"/>
            <a:chExt cx="3946801" cy="2529004"/>
          </a:xfrm>
        </p:grpSpPr>
        <p:pic>
          <p:nvPicPr>
            <p:cNvPr id="14" name="Image 6">
              <a:extLst>
                <a:ext uri="{FF2B5EF4-FFF2-40B4-BE49-F238E27FC236}">
                  <a16:creationId xmlns:a16="http://schemas.microsoft.com/office/drawing/2014/main" id="{77CFB2BF-F708-4118-9DC5-D927C8AD7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672" y="2369827"/>
              <a:ext cx="3946800" cy="19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ZoneTexte 7">
              <a:extLst>
                <a:ext uri="{FF2B5EF4-FFF2-40B4-BE49-F238E27FC236}">
                  <a16:creationId xmlns:a16="http://schemas.microsoft.com/office/drawing/2014/main" id="{CF18E4F9-50DE-4999-A25F-5178D4575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3671" y="4417947"/>
              <a:ext cx="3925417" cy="48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fr-FR" sz="3200" dirty="0" err="1">
                  <a:solidFill>
                    <a:schemeClr val="tx1"/>
                  </a:solidFill>
                </a:rPr>
                <a:t>Nuvola</a:t>
              </a:r>
              <a:r>
                <a:rPr lang="fr-FR" altLang="fr-FR" sz="3200" dirty="0">
                  <a:solidFill>
                    <a:schemeClr val="tx1"/>
                  </a:solidFill>
                </a:rPr>
                <a:t> </a:t>
              </a:r>
              <a:r>
                <a:rPr lang="fr-FR" altLang="fr-FR" sz="3200" dirty="0" err="1">
                  <a:solidFill>
                    <a:schemeClr val="tx1"/>
                  </a:solidFill>
                </a:rPr>
                <a:t>sottocampionata</a:t>
              </a:r>
              <a:r>
                <a:rPr lang="fr-FR" altLang="fr-FR" sz="3200" dirty="0">
                  <a:solidFill>
                    <a:schemeClr val="tx1"/>
                  </a:solidFill>
                </a:rPr>
                <a:t> (1 cm)</a:t>
              </a:r>
              <a:br>
                <a:rPr lang="fr-FR" altLang="fr-FR" sz="3200" dirty="0">
                  <a:solidFill>
                    <a:schemeClr val="tx1"/>
                  </a:solidFill>
                </a:rPr>
              </a:br>
              <a:r>
                <a:rPr lang="fr-FR" altLang="fr-FR" sz="3200" dirty="0">
                  <a:solidFill>
                    <a:schemeClr val="tx1"/>
                  </a:solidFill>
                </a:rPr>
                <a:t>0.26M </a:t>
              </a:r>
              <a:r>
                <a:rPr lang="fr-FR" altLang="fr-FR" sz="3200" dirty="0" err="1">
                  <a:solidFill>
                    <a:schemeClr val="tx1"/>
                  </a:solidFill>
                </a:rPr>
                <a:t>punti</a:t>
              </a:r>
              <a:endParaRPr lang="fr-FR" altLang="fr-FR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3">
            <a:extLst>
              <a:ext uri="{FF2B5EF4-FFF2-40B4-BE49-F238E27FC236}">
                <a16:creationId xmlns:a16="http://schemas.microsoft.com/office/drawing/2014/main" id="{DC8AC067-1AD7-4B19-9F43-4FC8F2DE5156}"/>
              </a:ext>
            </a:extLst>
          </p:cNvPr>
          <p:cNvSpPr txBox="1">
            <a:spLocks noChangeArrowheads="1"/>
          </p:cNvSpPr>
          <p:nvPr/>
        </p:nvSpPr>
        <p:spPr>
          <a:xfrm>
            <a:off x="15133164" y="747888"/>
            <a:ext cx="4893500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 err="1">
                <a:solidFill>
                  <a:srgbClr val="781000"/>
                </a:solidFill>
              </a:rPr>
              <a:t>Subsampling</a:t>
            </a:r>
            <a:endParaRPr lang="fr-FR" altLang="fr-FR" sz="4800" b="1" dirty="0">
              <a:solidFill>
                <a:srgbClr val="781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29061F-4DDA-4E19-AAE9-CAE99F226E4C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99AB558-C998-4E21-A0A5-DFBCD00BE342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46BB489-18A9-4AD0-AF10-CBF4EEE9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FAFB74-CB26-4E3B-A925-BD7A67393A9F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C14FCE-B596-4144-A645-0BD8BE57ABEA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7B4DE8C-F2B6-44E9-AA9F-63F108EBD72B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8682751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DC8AC067-1AD7-4B19-9F43-4FC8F2DE5156}"/>
              </a:ext>
            </a:extLst>
          </p:cNvPr>
          <p:cNvSpPr txBox="1">
            <a:spLocks noChangeArrowheads="1"/>
          </p:cNvSpPr>
          <p:nvPr/>
        </p:nvSpPr>
        <p:spPr>
          <a:xfrm>
            <a:off x="13761564" y="841793"/>
            <a:ext cx="7136286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>
                <a:solidFill>
                  <a:srgbClr val="781000"/>
                </a:solidFill>
              </a:rPr>
              <a:t>Cloud-cloud Distances</a:t>
            </a:r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B59B8459-D2F6-42C9-A10A-EAFB4103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4" y="3714432"/>
            <a:ext cx="13995783" cy="687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36DC0A94-65FF-4DCF-8CBD-282C3DF417AA}"/>
              </a:ext>
            </a:extLst>
          </p:cNvPr>
          <p:cNvSpPr txBox="1">
            <a:spLocks noChangeArrowheads="1"/>
          </p:cNvSpPr>
          <p:nvPr/>
        </p:nvSpPr>
        <p:spPr>
          <a:xfrm>
            <a:off x="995363" y="4531042"/>
            <a:ext cx="7458710" cy="5893118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Highlight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two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clouds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and start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tool</a:t>
            </a:r>
            <a:b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</a:b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(Tools &gt; Distances &gt; Cloud/Cloud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dist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.)</a:t>
            </a:r>
          </a:p>
          <a:p>
            <a:pPr>
              <a:lnSpc>
                <a:spcPct val="80000"/>
              </a:lnSpc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Choose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LIDAR cloud as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reference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Define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 maximum distance of 10 m. (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acceleration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19" name="Picture 4" descr="ccCloudCloudDistance">
            <a:extLst>
              <a:ext uri="{FF2B5EF4-FFF2-40B4-BE49-F238E27FC236}">
                <a16:creationId xmlns:a16="http://schemas.microsoft.com/office/drawing/2014/main" id="{F84AF673-13CB-4D86-8D8F-D28629F1C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63" y="842920"/>
            <a:ext cx="617537" cy="6175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8A9593-5CB6-405B-BC5E-29B0706E6DCE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AE8ADED-235A-47DA-A9CA-FDF89DB0CC77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825A88E9-BFC9-4EF5-8EF5-72C77D47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1FDA1E-D715-4F20-91E3-66551AA0B619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3DB1F2F-E4ED-4CB4-831D-8A887141EAD1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31CE446-3D4D-4A15-ADAD-4AA8DFC8F4F7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335331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602FF09A-82E3-4212-8BE0-9D068B78AF2C}"/>
              </a:ext>
            </a:extLst>
          </p:cNvPr>
          <p:cNvSpPr txBox="1">
            <a:spLocks noChangeArrowheads="1"/>
          </p:cNvSpPr>
          <p:nvPr/>
        </p:nvSpPr>
        <p:spPr>
          <a:xfrm>
            <a:off x="2845310" y="2988048"/>
            <a:ext cx="20893003" cy="8734426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By default, distances are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computed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between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each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point of the </a:t>
            </a:r>
            <a:r>
              <a:rPr lang="fr-FR" alt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compared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cloud and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nearest</a:t>
            </a:r>
            <a:r>
              <a:rPr lang="fr-FR" alt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neighbor</a:t>
            </a:r>
            <a:r>
              <a:rPr lang="fr-FR" alt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(point or triangle) in the </a:t>
            </a:r>
            <a:r>
              <a:rPr lang="fr-FR" alt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reference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entity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endParaRPr lang="fr-FR" altLang="fr-FR" sz="5400" dirty="0"/>
          </a:p>
          <a:p>
            <a:pPr>
              <a:lnSpc>
                <a:spcPct val="80000"/>
              </a:lnSpc>
            </a:pPr>
            <a:r>
              <a:rPr lang="fr-FR" alt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process </a:t>
            </a:r>
            <a:r>
              <a:rPr lang="fr-FR" alt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is</a:t>
            </a:r>
            <a:r>
              <a:rPr lang="fr-FR" alt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not </a:t>
            </a:r>
            <a:r>
              <a:rPr lang="fr-FR" alt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symmetrical</a:t>
            </a:r>
            <a:r>
              <a:rPr lang="fr-FR" alt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84927BC-F79D-4F86-B672-6526C07F29EE}"/>
              </a:ext>
            </a:extLst>
          </p:cNvPr>
          <p:cNvGrpSpPr/>
          <p:nvPr/>
        </p:nvGrpSpPr>
        <p:grpSpPr>
          <a:xfrm>
            <a:off x="6342876" y="5366642"/>
            <a:ext cx="13897869" cy="4572000"/>
            <a:chOff x="2010163" y="3068638"/>
            <a:chExt cx="5586025" cy="1800225"/>
          </a:xfrm>
        </p:grpSpPr>
        <p:grpSp>
          <p:nvGrpSpPr>
            <p:cNvPr id="49" name="Group 9">
              <a:extLst>
                <a:ext uri="{FF2B5EF4-FFF2-40B4-BE49-F238E27FC236}">
                  <a16:creationId xmlns:a16="http://schemas.microsoft.com/office/drawing/2014/main" id="{CC289CA8-7C09-4014-A8F9-3CAD1DB2D2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1225" y="3068638"/>
              <a:ext cx="1277938" cy="1584325"/>
              <a:chOff x="1655" y="2069"/>
              <a:chExt cx="953" cy="998"/>
            </a:xfrm>
          </p:grpSpPr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1B543D8A-4EF3-48E5-9E37-7F1EDDF3F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2069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1" name="Line 11">
                <a:extLst>
                  <a:ext uri="{FF2B5EF4-FFF2-40B4-BE49-F238E27FC236}">
                    <a16:creationId xmlns:a16="http://schemas.microsoft.com/office/drawing/2014/main" id="{C9CA7979-DBE2-442A-8180-7B78E2BEC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341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2" name="Line 12">
                <a:extLst>
                  <a:ext uri="{FF2B5EF4-FFF2-40B4-BE49-F238E27FC236}">
                    <a16:creationId xmlns:a16="http://schemas.microsoft.com/office/drawing/2014/main" id="{519566B0-0C5B-4007-B01F-DDE56DD6D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5" y="2432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3" name="Line 13">
                <a:extLst>
                  <a:ext uri="{FF2B5EF4-FFF2-40B4-BE49-F238E27FC236}">
                    <a16:creationId xmlns:a16="http://schemas.microsoft.com/office/drawing/2014/main" id="{59FDDE09-7486-421B-B582-968D78EFB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4" y="2658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4" name="Line 14">
                <a:extLst>
                  <a:ext uri="{FF2B5EF4-FFF2-40B4-BE49-F238E27FC236}">
                    <a16:creationId xmlns:a16="http://schemas.microsoft.com/office/drawing/2014/main" id="{FE85C8AD-378B-4911-8A9D-2DC5D7F0B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2930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5" name="Line 15">
                <a:extLst>
                  <a:ext uri="{FF2B5EF4-FFF2-40B4-BE49-F238E27FC236}">
                    <a16:creationId xmlns:a16="http://schemas.microsoft.com/office/drawing/2014/main" id="{03EF8D5A-DC97-4AA3-953B-8DDB52D433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2069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6" name="Line 16">
                <a:extLst>
                  <a:ext uri="{FF2B5EF4-FFF2-40B4-BE49-F238E27FC236}">
                    <a16:creationId xmlns:a16="http://schemas.microsoft.com/office/drawing/2014/main" id="{341F1865-FF61-415B-A4B2-DCC1789AE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" y="2250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7" name="Line 17">
                <a:extLst>
                  <a:ext uri="{FF2B5EF4-FFF2-40B4-BE49-F238E27FC236}">
                    <a16:creationId xmlns:a16="http://schemas.microsoft.com/office/drawing/2014/main" id="{D5191933-E9E6-4B1E-82D5-D73DC43895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2477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8" name="Line 18">
                <a:extLst>
                  <a:ext uri="{FF2B5EF4-FFF2-40B4-BE49-F238E27FC236}">
                    <a16:creationId xmlns:a16="http://schemas.microsoft.com/office/drawing/2014/main" id="{50AD6E01-6320-419E-987B-A67A170AE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2840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" name="Line 19">
                <a:extLst>
                  <a:ext uri="{FF2B5EF4-FFF2-40B4-BE49-F238E27FC236}">
                    <a16:creationId xmlns:a16="http://schemas.microsoft.com/office/drawing/2014/main" id="{EA87CD5C-67C4-4F79-AE6B-63735DE6C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2613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0" name="Line 20">
                <a:extLst>
                  <a:ext uri="{FF2B5EF4-FFF2-40B4-BE49-F238E27FC236}">
                    <a16:creationId xmlns:a16="http://schemas.microsoft.com/office/drawing/2014/main" id="{A7630D1E-4A00-40FA-9AC4-2F02105CF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2069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1" name="Line 21">
                <a:extLst>
                  <a:ext uri="{FF2B5EF4-FFF2-40B4-BE49-F238E27FC236}">
                    <a16:creationId xmlns:a16="http://schemas.microsoft.com/office/drawing/2014/main" id="{3EF70161-EBED-4E18-98FB-EBD6629D8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0" y="3021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62" name="Group 22">
              <a:extLst>
                <a:ext uri="{FF2B5EF4-FFF2-40B4-BE49-F238E27FC236}">
                  <a16:creationId xmlns:a16="http://schemas.microsoft.com/office/drawing/2014/main" id="{07851AE6-8E91-4A16-B14E-98FB7F509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4363" y="3284538"/>
              <a:ext cx="1277937" cy="1584325"/>
              <a:chOff x="1655" y="2069"/>
              <a:chExt cx="953" cy="998"/>
            </a:xfrm>
          </p:grpSpPr>
          <p:sp>
            <p:nvSpPr>
              <p:cNvPr id="63" name="Line 23">
                <a:extLst>
                  <a:ext uri="{FF2B5EF4-FFF2-40B4-BE49-F238E27FC236}">
                    <a16:creationId xmlns:a16="http://schemas.microsoft.com/office/drawing/2014/main" id="{B366154B-4883-488D-8D68-7960B66AA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2069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4" name="Line 24">
                <a:extLst>
                  <a:ext uri="{FF2B5EF4-FFF2-40B4-BE49-F238E27FC236}">
                    <a16:creationId xmlns:a16="http://schemas.microsoft.com/office/drawing/2014/main" id="{1C9C66DE-A42C-4BB2-BA96-9E0C71F9C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341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" name="Line 25">
                <a:extLst>
                  <a:ext uri="{FF2B5EF4-FFF2-40B4-BE49-F238E27FC236}">
                    <a16:creationId xmlns:a16="http://schemas.microsoft.com/office/drawing/2014/main" id="{441A2D06-72A0-4FFE-9EC1-B46741397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5" y="2432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" name="Line 26">
                <a:extLst>
                  <a:ext uri="{FF2B5EF4-FFF2-40B4-BE49-F238E27FC236}">
                    <a16:creationId xmlns:a16="http://schemas.microsoft.com/office/drawing/2014/main" id="{7B9EA63A-E192-4F96-AC0E-C4303F037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4" y="2658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7" name="Line 27">
                <a:extLst>
                  <a:ext uri="{FF2B5EF4-FFF2-40B4-BE49-F238E27FC236}">
                    <a16:creationId xmlns:a16="http://schemas.microsoft.com/office/drawing/2014/main" id="{4E10EB20-D1EB-4D5D-ABCD-EFC6EDC1F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2" y="2930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8" name="Line 28">
                <a:extLst>
                  <a:ext uri="{FF2B5EF4-FFF2-40B4-BE49-F238E27FC236}">
                    <a16:creationId xmlns:a16="http://schemas.microsoft.com/office/drawing/2014/main" id="{3EF5D361-1ED8-46F8-9338-EF70735A8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" y="2069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9" name="Line 29">
                <a:extLst>
                  <a:ext uri="{FF2B5EF4-FFF2-40B4-BE49-F238E27FC236}">
                    <a16:creationId xmlns:a16="http://schemas.microsoft.com/office/drawing/2014/main" id="{5FA30B34-E5F5-46A0-BA2C-A2202E4B6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" y="2250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0" name="Line 30">
                <a:extLst>
                  <a:ext uri="{FF2B5EF4-FFF2-40B4-BE49-F238E27FC236}">
                    <a16:creationId xmlns:a16="http://schemas.microsoft.com/office/drawing/2014/main" id="{9D035BE2-8459-4D7B-B2A7-069D4E185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2477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1" name="Line 31">
                <a:extLst>
                  <a:ext uri="{FF2B5EF4-FFF2-40B4-BE49-F238E27FC236}">
                    <a16:creationId xmlns:a16="http://schemas.microsoft.com/office/drawing/2014/main" id="{7A2D76F7-B06B-4F4F-B09F-8BE9A1959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2840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2" name="Line 32">
                <a:extLst>
                  <a:ext uri="{FF2B5EF4-FFF2-40B4-BE49-F238E27FC236}">
                    <a16:creationId xmlns:a16="http://schemas.microsoft.com/office/drawing/2014/main" id="{892CF2D7-2E06-4653-8B47-BE3887D18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2613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3" name="Line 33">
                <a:extLst>
                  <a:ext uri="{FF2B5EF4-FFF2-40B4-BE49-F238E27FC236}">
                    <a16:creationId xmlns:a16="http://schemas.microsoft.com/office/drawing/2014/main" id="{78AFB233-40FA-4CF7-BDAC-A9862CAF6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9" y="2069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74" name="Line 34">
                <a:extLst>
                  <a:ext uri="{FF2B5EF4-FFF2-40B4-BE49-F238E27FC236}">
                    <a16:creationId xmlns:a16="http://schemas.microsoft.com/office/drawing/2014/main" id="{64273713-0945-445E-8418-C5522EF20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0" y="3021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 type="oval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75" name="Line 35">
              <a:extLst>
                <a:ext uri="{FF2B5EF4-FFF2-40B4-BE49-F238E27FC236}">
                  <a16:creationId xmlns:a16="http://schemas.microsoft.com/office/drawing/2014/main" id="{CB7AF7C1-D4EC-444B-8318-881A23E01D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100" y="3284538"/>
              <a:ext cx="242888" cy="730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6" name="Line 36">
              <a:extLst>
                <a:ext uri="{FF2B5EF4-FFF2-40B4-BE49-F238E27FC236}">
                  <a16:creationId xmlns:a16="http://schemas.microsoft.com/office/drawing/2014/main" id="{FE34113A-C1E5-4148-B1B6-B435F61E5F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7538" y="3716338"/>
              <a:ext cx="242887" cy="1428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7" name="Line 37">
              <a:extLst>
                <a:ext uri="{FF2B5EF4-FFF2-40B4-BE49-F238E27FC236}">
                  <a16:creationId xmlns:a16="http://schemas.microsoft.com/office/drawing/2014/main" id="{805BC7E4-1C47-4EF5-9518-E86F9DD21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8513" y="4148138"/>
              <a:ext cx="182562" cy="1460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8" name="Line 38">
              <a:extLst>
                <a:ext uri="{FF2B5EF4-FFF2-40B4-BE49-F238E27FC236}">
                  <a16:creationId xmlns:a16="http://schemas.microsoft.com/office/drawing/2014/main" id="{0C289251-1E21-4B3B-ACC9-0E6367D0E8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513" y="3068638"/>
              <a:ext cx="122237" cy="2143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9" name="Text Box 39">
              <a:extLst>
                <a:ext uri="{FF2B5EF4-FFF2-40B4-BE49-F238E27FC236}">
                  <a16:creationId xmlns:a16="http://schemas.microsoft.com/office/drawing/2014/main" id="{FED9DC89-1836-4193-A328-A17E7FB46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0163" y="3482975"/>
              <a:ext cx="1577975" cy="206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fr-FR" sz="2800" b="1" i="1" dirty="0">
                  <a:solidFill>
                    <a:srgbClr val="33CCCC"/>
                  </a:solidFill>
                </a:rPr>
                <a:t>compared</a:t>
              </a:r>
            </a:p>
          </p:txBody>
        </p:sp>
        <p:sp>
          <p:nvSpPr>
            <p:cNvPr id="80" name="Text Box 40">
              <a:extLst>
                <a:ext uri="{FF2B5EF4-FFF2-40B4-BE49-F238E27FC236}">
                  <a16:creationId xmlns:a16="http://schemas.microsoft.com/office/drawing/2014/main" id="{28000935-CEAC-4067-85D3-9667640B9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5188" y="3573463"/>
              <a:ext cx="1651000" cy="206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fr-FR" sz="2800" b="1" i="1" dirty="0">
                  <a:solidFill>
                    <a:srgbClr val="CC3300"/>
                  </a:solidFill>
                </a:rPr>
                <a:t>reference</a:t>
              </a:r>
            </a:p>
          </p:txBody>
        </p:sp>
      </p:grp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3FC47E48-3198-4FD1-A00D-13FE5AFF9C5B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1E2618CE-0898-4B69-A809-DA80EF1559F3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942CB345-DD6E-4D9E-8008-C6DCC62D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84" name="Rectangle 3">
            <a:extLst>
              <a:ext uri="{FF2B5EF4-FFF2-40B4-BE49-F238E27FC236}">
                <a16:creationId xmlns:a16="http://schemas.microsoft.com/office/drawing/2014/main" id="{C204C5BF-BDA8-4D80-9747-4A61ADEEA1FA}"/>
              </a:ext>
            </a:extLst>
          </p:cNvPr>
          <p:cNvSpPr txBox="1">
            <a:spLocks noChangeArrowheads="1"/>
          </p:cNvSpPr>
          <p:nvPr/>
        </p:nvSpPr>
        <p:spPr>
          <a:xfrm>
            <a:off x="13761564" y="841793"/>
            <a:ext cx="7136286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>
                <a:solidFill>
                  <a:srgbClr val="781000"/>
                </a:solidFill>
              </a:rPr>
              <a:t>Cloud-cloud Distances</a:t>
            </a:r>
          </a:p>
        </p:txBody>
      </p:sp>
      <p:pic>
        <p:nvPicPr>
          <p:cNvPr id="85" name="Picture 4" descr="ccCloudCloudDistance">
            <a:extLst>
              <a:ext uri="{FF2B5EF4-FFF2-40B4-BE49-F238E27FC236}">
                <a16:creationId xmlns:a16="http://schemas.microsoft.com/office/drawing/2014/main" id="{89A75F78-0761-4094-832C-8D7E03DB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63" y="842920"/>
            <a:ext cx="617537" cy="6175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C6578A26-BA6B-488C-A858-C8A07B9D49D7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1A40E06-C659-475E-B9EA-206B8BDF8B07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C0BCD4F2-21A2-4BFA-88D0-218304DCD8D1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226482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1">
            <a:extLst>
              <a:ext uri="{FF2B5EF4-FFF2-40B4-BE49-F238E27FC236}">
                <a16:creationId xmlns:a16="http://schemas.microsoft.com/office/drawing/2014/main" id="{C62D040C-8E5F-49F3-8C2C-620EDCFAEA5B}"/>
              </a:ext>
            </a:extLst>
          </p:cNvPr>
          <p:cNvGrpSpPr>
            <a:grpSpLocks/>
          </p:cNvGrpSpPr>
          <p:nvPr/>
        </p:nvGrpSpPr>
        <p:grpSpPr bwMode="auto">
          <a:xfrm>
            <a:off x="15209364" y="4569498"/>
            <a:ext cx="7957024" cy="5069527"/>
            <a:chOff x="5076825" y="2708275"/>
            <a:chExt cx="3240088" cy="2298464"/>
          </a:xfrm>
        </p:grpSpPr>
        <p:pic>
          <p:nvPicPr>
            <p:cNvPr id="43" name="Picture 11">
              <a:extLst>
                <a:ext uri="{FF2B5EF4-FFF2-40B4-BE49-F238E27FC236}">
                  <a16:creationId xmlns:a16="http://schemas.microsoft.com/office/drawing/2014/main" id="{2E69C948-6FE2-4A4F-A65B-B79418C43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5" y="2708275"/>
              <a:ext cx="3240088" cy="2035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9">
              <a:extLst>
                <a:ext uri="{FF2B5EF4-FFF2-40B4-BE49-F238E27FC236}">
                  <a16:creationId xmlns:a16="http://schemas.microsoft.com/office/drawing/2014/main" id="{AD6D069D-0BBE-4C15-BF91-27AB36BF8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25" y="2852738"/>
              <a:ext cx="1511300" cy="898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 Box 12">
              <a:extLst>
                <a:ext uri="{FF2B5EF4-FFF2-40B4-BE49-F238E27FC236}">
                  <a16:creationId xmlns:a16="http://schemas.microsoft.com/office/drawing/2014/main" id="{60D32E4C-6219-4BA6-843D-9725FB381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5600" y="4797425"/>
              <a:ext cx="2663825" cy="209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2400" dirty="0">
                  <a:solidFill>
                    <a:schemeClr val="tx1"/>
                  </a:solidFill>
                </a:rPr>
                <a:t>N.N. distances in a random Poisson process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867D9343-A8C8-4AEC-A5A4-E9A6549F075C}"/>
              </a:ext>
            </a:extLst>
          </p:cNvPr>
          <p:cNvSpPr txBox="1">
            <a:spLocks noChangeArrowheads="1"/>
          </p:cNvSpPr>
          <p:nvPr/>
        </p:nvSpPr>
        <p:spPr>
          <a:xfrm>
            <a:off x="1484447" y="3192462"/>
            <a:ext cx="13134795" cy="838200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fr-FR" altLang="fr-FR" sz="3600" b="1" dirty="0">
                <a:solidFill>
                  <a:srgbClr val="781000"/>
                </a:solidFill>
                <a:latin typeface="Arial"/>
                <a:cs typeface="Arial"/>
              </a:rPr>
              <a:t>Main </a:t>
            </a:r>
            <a:r>
              <a:rPr lang="fr-FR" altLang="fr-FR" sz="3600" b="1" dirty="0" err="1">
                <a:solidFill>
                  <a:srgbClr val="781000"/>
                </a:solidFill>
                <a:latin typeface="Arial"/>
                <a:cs typeface="Arial"/>
              </a:rPr>
              <a:t>idea</a:t>
            </a:r>
            <a:r>
              <a:rPr lang="fr-FR" altLang="fr-FR" sz="36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if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reference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cloud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dense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enough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,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then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the distance to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nearest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neighbor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almost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 as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precise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as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true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distance à to the real-world surface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represented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by the cloud</a:t>
            </a:r>
          </a:p>
          <a:p>
            <a:pPr>
              <a:lnSpc>
                <a:spcPct val="80000"/>
              </a:lnSpc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buClr>
                <a:srgbClr val="781000"/>
              </a:buClr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Theory: TLS cloud sampling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follows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a Poisson distribution</a:t>
            </a:r>
          </a:p>
          <a:p>
            <a:pPr lvl="1">
              <a:lnSpc>
                <a:spcPct val="80000"/>
              </a:lnSpc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error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bounded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lvl="1">
              <a:lnSpc>
                <a:spcPct val="80000"/>
              </a:lnSpc>
              <a:buClr>
                <a:srgbClr val="781000"/>
              </a:buClr>
              <a:buFont typeface="Wingdings" panose="05000000000000000000" pitchFamily="2" charset="2"/>
              <a:buChar char="ü"/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error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depends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only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on the cloud</a:t>
            </a:r>
            <a:b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</a:b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density</a:t>
            </a: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buClr>
                <a:srgbClr val="781000"/>
              </a:buClr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Always use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most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dense cloud</a:t>
            </a:r>
            <a:b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</a:b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as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reference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(if possible)</a:t>
            </a:r>
          </a:p>
          <a:p>
            <a:pPr>
              <a:lnSpc>
                <a:spcPct val="80000"/>
              </a:lnSpc>
              <a:buClr>
                <a:srgbClr val="781000"/>
              </a:buClr>
            </a:pPr>
            <a:endParaRPr lang="fr-FR" altLang="fr-FR" sz="3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80000"/>
              </a:lnSpc>
              <a:buClr>
                <a:srgbClr val="781000"/>
              </a:buClr>
            </a:pP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Extents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of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reference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cloud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should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at least as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wide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as the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compared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cloud (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avoid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non-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overlapping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areas)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1BDF28-5A44-4156-A6DA-0A64D5267468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38746C5-1DEB-4126-9AFB-92EB2166B97C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81" name="Immagine 80">
            <a:extLst>
              <a:ext uri="{FF2B5EF4-FFF2-40B4-BE49-F238E27FC236}">
                <a16:creationId xmlns:a16="http://schemas.microsoft.com/office/drawing/2014/main" id="{486157C1-3D6D-4F31-9D0A-7C2F697B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82" name="Rectangle 3">
            <a:extLst>
              <a:ext uri="{FF2B5EF4-FFF2-40B4-BE49-F238E27FC236}">
                <a16:creationId xmlns:a16="http://schemas.microsoft.com/office/drawing/2014/main" id="{DCF4E484-44AE-4115-9879-E9CB3A0DF834}"/>
              </a:ext>
            </a:extLst>
          </p:cNvPr>
          <p:cNvSpPr txBox="1">
            <a:spLocks noChangeArrowheads="1"/>
          </p:cNvSpPr>
          <p:nvPr/>
        </p:nvSpPr>
        <p:spPr>
          <a:xfrm>
            <a:off x="13761564" y="841793"/>
            <a:ext cx="7136286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>
                <a:solidFill>
                  <a:srgbClr val="781000"/>
                </a:solidFill>
              </a:rPr>
              <a:t>Cloud-cloud Distances</a:t>
            </a:r>
          </a:p>
        </p:txBody>
      </p:sp>
      <p:pic>
        <p:nvPicPr>
          <p:cNvPr id="83" name="Picture 4" descr="ccCloudCloudDistance">
            <a:extLst>
              <a:ext uri="{FF2B5EF4-FFF2-40B4-BE49-F238E27FC236}">
                <a16:creationId xmlns:a16="http://schemas.microsoft.com/office/drawing/2014/main" id="{A2E305AF-69F0-463E-94A6-8E6314BE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463" y="842920"/>
            <a:ext cx="617537" cy="6175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B3A131F7-45F6-4CE3-8035-C7AC5BCBEC84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5A2317D3-1D21-42B7-9B39-1EED0425397A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64D2C2D-51AB-42E6-86D9-758BCD801265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27251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41BDF28-5A44-4156-A6DA-0A64D5267468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38746C5-1DEB-4126-9AFB-92EB2166B97C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81" name="Immagine 80">
            <a:extLst>
              <a:ext uri="{FF2B5EF4-FFF2-40B4-BE49-F238E27FC236}">
                <a16:creationId xmlns:a16="http://schemas.microsoft.com/office/drawing/2014/main" id="{486157C1-3D6D-4F31-9D0A-7C2F697B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82" name="Rectangle 3">
            <a:extLst>
              <a:ext uri="{FF2B5EF4-FFF2-40B4-BE49-F238E27FC236}">
                <a16:creationId xmlns:a16="http://schemas.microsoft.com/office/drawing/2014/main" id="{DCF4E484-44AE-4115-9879-E9CB3A0DF834}"/>
              </a:ext>
            </a:extLst>
          </p:cNvPr>
          <p:cNvSpPr txBox="1">
            <a:spLocks noChangeArrowheads="1"/>
          </p:cNvSpPr>
          <p:nvPr/>
        </p:nvSpPr>
        <p:spPr>
          <a:xfrm>
            <a:off x="13538044" y="833994"/>
            <a:ext cx="8305956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>
                <a:solidFill>
                  <a:srgbClr val="781000"/>
                </a:solidFill>
              </a:rPr>
              <a:t>Volume estimation (2.5D)</a:t>
            </a:r>
          </a:p>
        </p:txBody>
      </p:sp>
      <p:pic>
        <p:nvPicPr>
          <p:cNvPr id="13" name="Picture 2" descr="Cc volume calculation.jpg">
            <a:extLst>
              <a:ext uri="{FF2B5EF4-FFF2-40B4-BE49-F238E27FC236}">
                <a16:creationId xmlns:a16="http://schemas.microsoft.com/office/drawing/2014/main" id="{1FBEFA63-1493-4F60-9B4D-948F1DEE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681" y="3370674"/>
            <a:ext cx="12013130" cy="820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784DB89-6264-42BA-96A9-9AC08DAC0AB2}"/>
              </a:ext>
            </a:extLst>
          </p:cNvPr>
          <p:cNvSpPr txBox="1">
            <a:spLocks/>
          </p:cNvSpPr>
          <p:nvPr/>
        </p:nvSpPr>
        <p:spPr>
          <a:xfrm>
            <a:off x="1484447" y="5545343"/>
            <a:ext cx="9061634" cy="192722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781000"/>
              </a:buClr>
            </a:pP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Estimation of volume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differences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between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two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clouds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projected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along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X, Y or Z (Tools &gt; Volume &gt; </a:t>
            </a:r>
            <a:r>
              <a:rPr lang="fr-FR" altLang="fr-FR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Compute</a:t>
            </a:r>
            <a:r>
              <a:rPr lang="fr-FR" alt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2.5D volume)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E1BE2E-297C-47BE-85D8-C0AEDDCF51D1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313E5FE-D097-45DA-9983-B73CD0C6B17D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971D0DB-388E-4EB8-86D3-22BA2DE1FEE5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9269988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1B4169-501E-4BB3-87AC-8D0D713D7BCF}"/>
              </a:ext>
            </a:extLst>
          </p:cNvPr>
          <p:cNvSpPr txBox="1"/>
          <p:nvPr/>
        </p:nvSpPr>
        <p:spPr>
          <a:xfrm>
            <a:off x="7817224" y="1165507"/>
            <a:ext cx="1595531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just"/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Laser è acronimo per: </a:t>
            </a:r>
            <a:r>
              <a:rPr lang="it-IT" sz="3600" b="1" dirty="0">
                <a:solidFill>
                  <a:srgbClr val="781000"/>
                </a:solidFill>
                <a:latin typeface="Arial"/>
                <a:cs typeface="Arial"/>
              </a:rPr>
              <a:t>Light </a:t>
            </a:r>
            <a:r>
              <a:rPr lang="it-IT" sz="3600" b="1" dirty="0" err="1">
                <a:solidFill>
                  <a:srgbClr val="781000"/>
                </a:solidFill>
                <a:latin typeface="Arial"/>
                <a:cs typeface="Arial"/>
              </a:rPr>
              <a:t>Amplification</a:t>
            </a:r>
            <a:r>
              <a:rPr lang="it-IT" sz="3600" b="1" dirty="0">
                <a:solidFill>
                  <a:srgbClr val="781000"/>
                </a:solidFill>
                <a:latin typeface="Arial"/>
                <a:cs typeface="Arial"/>
              </a:rPr>
              <a:t> by </a:t>
            </a:r>
            <a:r>
              <a:rPr lang="it-IT" sz="3600" b="1" dirty="0" err="1">
                <a:solidFill>
                  <a:srgbClr val="781000"/>
                </a:solidFill>
                <a:latin typeface="Arial"/>
                <a:cs typeface="Arial"/>
              </a:rPr>
              <a:t>Stimulated</a:t>
            </a:r>
            <a:r>
              <a:rPr lang="it-IT" sz="3600" b="1" dirty="0">
                <a:solidFill>
                  <a:srgbClr val="781000"/>
                </a:solidFill>
                <a:latin typeface="Arial"/>
                <a:cs typeface="Arial"/>
              </a:rPr>
              <a:t> </a:t>
            </a:r>
            <a:r>
              <a:rPr lang="it-IT" sz="3600" b="1" dirty="0" err="1">
                <a:solidFill>
                  <a:srgbClr val="781000"/>
                </a:solidFill>
                <a:latin typeface="Arial"/>
                <a:cs typeface="Arial"/>
              </a:rPr>
              <a:t>Emission</a:t>
            </a:r>
            <a:r>
              <a:rPr lang="it-IT" sz="3600" b="1" dirty="0">
                <a:solidFill>
                  <a:srgbClr val="781000"/>
                </a:solidFill>
                <a:latin typeface="Arial"/>
                <a:cs typeface="Arial"/>
              </a:rPr>
              <a:t> of </a:t>
            </a:r>
            <a:r>
              <a:rPr lang="it-IT" sz="3600" b="1" dirty="0" err="1">
                <a:solidFill>
                  <a:srgbClr val="781000"/>
                </a:solidFill>
                <a:latin typeface="Arial"/>
                <a:cs typeface="Arial"/>
              </a:rPr>
              <a:t>Radiation</a:t>
            </a:r>
            <a:r>
              <a:rPr lang="it-IT" sz="3600" b="1" dirty="0">
                <a:solidFill>
                  <a:srgbClr val="781000"/>
                </a:solidFill>
                <a:latin typeface="Arial"/>
                <a:cs typeface="Arial"/>
              </a:rPr>
              <a:t> 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che in italiano significa: “Amplificazione luminosa per mezzo di emissione stimolata di radiazioni”. Il fenomeni fisico sul quale si basa il Laser è </a:t>
            </a:r>
            <a:r>
              <a:rPr lang="it-IT" sz="3600" b="1" dirty="0">
                <a:solidFill>
                  <a:srgbClr val="781000"/>
                </a:solidFill>
                <a:latin typeface="Arial"/>
                <a:cs typeface="Arial"/>
              </a:rPr>
              <a:t>l’emissione stimolata </a:t>
            </a:r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enunciata da Einstein nel 1917 e poi sviluppata a partire dagli anni ‘50 con i primi apparati in grado di sfruttarne il principio fisico.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95487B6-BFA8-4CBC-88B0-AFD317B7DA8F}"/>
              </a:ext>
            </a:extLst>
          </p:cNvPr>
          <p:cNvGrpSpPr/>
          <p:nvPr/>
        </p:nvGrpSpPr>
        <p:grpSpPr>
          <a:xfrm>
            <a:off x="8982046" y="4923771"/>
            <a:ext cx="13625666" cy="7483287"/>
            <a:chOff x="5323038" y="6492061"/>
            <a:chExt cx="12228513" cy="6756400"/>
          </a:xfrm>
        </p:grpSpPr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101AEB84-A211-467A-BEA2-6603F1CA28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3038" y="6492061"/>
              <a:ext cx="12228513" cy="6756400"/>
              <a:chOff x="7134" y="2116"/>
              <a:chExt cx="7703" cy="425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04FDEF3B-29BE-4593-B20E-A3C545869F1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134" y="2116"/>
                <a:ext cx="7703" cy="4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pic>
            <p:nvPicPr>
              <p:cNvPr id="1029" name="Picture 5">
                <a:extLst>
                  <a:ext uri="{FF2B5EF4-FFF2-40B4-BE49-F238E27FC236}">
                    <a16:creationId xmlns:a16="http://schemas.microsoft.com/office/drawing/2014/main" id="{5576373A-8F44-4EF9-8E9E-A17A632DA6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4" y="2116"/>
                <a:ext cx="7712" cy="4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F886C930-90EC-4DE5-8AAF-B324BFFE292F}"/>
                </a:ext>
              </a:extLst>
            </p:cNvPr>
            <p:cNvSpPr/>
            <p:nvPr/>
          </p:nvSpPr>
          <p:spPr>
            <a:xfrm>
              <a:off x="6566230" y="8027644"/>
              <a:ext cx="1480368" cy="1359779"/>
            </a:xfrm>
            <a:prstGeom prst="ellipse">
              <a:avLst/>
            </a:prstGeom>
            <a:noFill/>
            <a:ln w="28575">
              <a:solidFill>
                <a:srgbClr val="781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33" name="Picture 9">
            <a:extLst>
              <a:ext uri="{FF2B5EF4-FFF2-40B4-BE49-F238E27FC236}">
                <a16:creationId xmlns:a16="http://schemas.microsoft.com/office/drawing/2014/main" id="{BF26B2BD-927C-423A-B679-5B5613B0B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6" t="1940" r="-588" b="-1940"/>
          <a:stretch/>
        </p:blipFill>
        <p:spPr bwMode="auto">
          <a:xfrm>
            <a:off x="684519" y="3915695"/>
            <a:ext cx="7038207" cy="819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45D3A2-1E5C-4C42-B607-121A20FE1F44}"/>
              </a:ext>
            </a:extLst>
          </p:cNvPr>
          <p:cNvSpPr txBox="1"/>
          <p:nvPr/>
        </p:nvSpPr>
        <p:spPr>
          <a:xfrm>
            <a:off x="15612789" y="146256"/>
            <a:ext cx="2364119" cy="8162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 lvl="1" indent="0">
              <a:lnSpc>
                <a:spcPct val="150000"/>
              </a:lnSpc>
              <a:defRPr sz="3200" b="1">
                <a:solidFill>
                  <a:srgbClr val="800000"/>
                </a:solidFill>
                <a:cs typeface="Calibri" panose="020F050202020403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it-IT" sz="3600" b="1" dirty="0">
                <a:solidFill>
                  <a:srgbClr val="781000"/>
                </a:solidFill>
              </a:rPr>
              <a:t>SENSORE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3EE589-98BE-4274-9766-00F7BDDFE414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F660841-31DF-4EB9-92BA-F3F7C6F4C2EF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9A1161-56B2-4FE4-8A73-00C8720F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926D2B-C280-46AB-A205-7248D6A2729F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836AA23-D4F9-4321-B8A5-0FC9C24CC44F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5CBD7F-4F5E-4928-AA07-6E263212CD71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885268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">
            <a:extLst>
              <a:ext uri="{FF2B5EF4-FFF2-40B4-BE49-F238E27FC236}">
                <a16:creationId xmlns:a16="http://schemas.microsoft.com/office/drawing/2014/main" id="{B53A70A8-D4EA-49FE-BBE4-88B84721D028}"/>
              </a:ext>
            </a:extLst>
          </p:cNvPr>
          <p:cNvSpPr txBox="1">
            <a:spLocks/>
          </p:cNvSpPr>
          <p:nvPr/>
        </p:nvSpPr>
        <p:spPr>
          <a:xfrm>
            <a:off x="845741" y="5564972"/>
            <a:ext cx="23185120" cy="25860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1500" b="1" cap="none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781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+mn-lt"/>
                <a:ea typeface="+mn-ea"/>
                <a:cs typeface="+mn-cs"/>
              </a:rPr>
              <a:t>ORA PROVIAMOCI INSIEME !!!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FC8FD1-2DD6-4F96-A5DF-50A9E86D2C93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395BAB-5586-44C3-946C-277D66BD9A83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D8A6EEA-BDBE-40AD-9899-D5A7E104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560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83353E-4736-4B9C-83DD-1E8C7DAA3A33}"/>
              </a:ext>
            </a:extLst>
          </p:cNvPr>
          <p:cNvSpPr txBox="1"/>
          <p:nvPr/>
        </p:nvSpPr>
        <p:spPr>
          <a:xfrm>
            <a:off x="15542973" y="313946"/>
            <a:ext cx="1687192" cy="8162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 lvl="1" indent="0">
              <a:lnSpc>
                <a:spcPct val="150000"/>
              </a:lnSpc>
              <a:defRPr sz="3200" b="1">
                <a:solidFill>
                  <a:srgbClr val="800000"/>
                </a:solidFill>
                <a:cs typeface="Calibri" panose="020F050202020403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it-IT" sz="3600" b="1" dirty="0" err="1">
                <a:solidFill>
                  <a:srgbClr val="781000"/>
                </a:solidFill>
              </a:rPr>
              <a:t>LiDAR</a:t>
            </a:r>
            <a:r>
              <a:rPr lang="it-IT" sz="3600" b="1" dirty="0">
                <a:solidFill>
                  <a:srgbClr val="781000"/>
                </a:solidFill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013B28C-8F21-4E5E-AE93-7A8F0A637D07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C3FF50-2105-4AB7-9E86-532A5A3CF65A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9A4B266-57F4-4B9C-8A1B-5DB3C09D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03F10DC-C6CB-4613-8B0E-DB73180C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48" y="3612347"/>
            <a:ext cx="3437649" cy="649130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09D8C5-A641-41D2-A8F8-8F297E53FB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54951" y="7137484"/>
            <a:ext cx="5639483" cy="42296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173FBAF-8CBF-402E-A127-A05BB570128B}"/>
              </a:ext>
            </a:extLst>
          </p:cNvPr>
          <p:cNvSpPr txBox="1"/>
          <p:nvPr/>
        </p:nvSpPr>
        <p:spPr>
          <a:xfrm>
            <a:off x="7960659" y="1413835"/>
            <a:ext cx="1629144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3600" b="1" i="0" u="none" strike="noStrike" baseline="0" dirty="0" err="1">
                <a:solidFill>
                  <a:srgbClr val="781000"/>
                </a:solidFill>
                <a:latin typeface="Arial-BoldMT"/>
              </a:rPr>
              <a:t>LiDAR</a:t>
            </a:r>
            <a:r>
              <a:rPr lang="it-IT" sz="3600" b="1" i="0" u="none" strike="noStrike" baseline="0" dirty="0">
                <a:solidFill>
                  <a:srgbClr val="404040"/>
                </a:solidFill>
                <a:latin typeface="Arial-BoldMT"/>
              </a:rPr>
              <a:t> </a:t>
            </a:r>
            <a:r>
              <a:rPr lang="it-IT" sz="3600" b="0" i="0" u="none" strike="noStrike" baseline="0" dirty="0">
                <a:solidFill>
                  <a:srgbClr val="404040"/>
                </a:solidFill>
                <a:latin typeface="ArialMT"/>
              </a:rPr>
              <a:t>è un acronimo per “</a:t>
            </a:r>
            <a:r>
              <a:rPr lang="it-IT" sz="3600" b="1" i="0" u="none" strike="noStrike" baseline="0" dirty="0">
                <a:solidFill>
                  <a:srgbClr val="781000"/>
                </a:solidFill>
                <a:latin typeface="Arial-BoldMT"/>
              </a:rPr>
              <a:t>Light </a:t>
            </a:r>
            <a:r>
              <a:rPr lang="it-IT" sz="3600" b="1" i="0" u="none" strike="noStrike" baseline="0" dirty="0" err="1">
                <a:solidFill>
                  <a:srgbClr val="781000"/>
                </a:solidFill>
                <a:latin typeface="Arial-BoldMT"/>
              </a:rPr>
              <a:t>Detection</a:t>
            </a:r>
            <a:r>
              <a:rPr lang="it-IT" sz="3600" b="1" i="0" u="none" strike="noStrike" baseline="0" dirty="0">
                <a:solidFill>
                  <a:srgbClr val="781000"/>
                </a:solidFill>
                <a:latin typeface="Arial-BoldMT"/>
              </a:rPr>
              <a:t> And </a:t>
            </a:r>
            <a:r>
              <a:rPr lang="it-IT" sz="3600" b="1" i="0" u="none" strike="noStrike" baseline="0" dirty="0" err="1">
                <a:solidFill>
                  <a:srgbClr val="781000"/>
                </a:solidFill>
                <a:latin typeface="Arial-BoldMT"/>
              </a:rPr>
              <a:t>Ranging</a:t>
            </a:r>
            <a:r>
              <a:rPr lang="it-IT" sz="3600" b="0" i="0" u="none" strike="noStrike" baseline="0" dirty="0">
                <a:solidFill>
                  <a:srgbClr val="404040"/>
                </a:solidFill>
                <a:latin typeface="ArialMT"/>
              </a:rPr>
              <a:t>”, ovvero identificazione e misura tramite la luce. Utilizza lunghezza d’onda del visibile e dell’infrarosso vicino (solitamente tra 0,3 e 1,6 </a:t>
            </a:r>
            <a:r>
              <a:rPr lang="it-IT" sz="3600" b="0" i="0" u="none" strike="noStrike" baseline="0" dirty="0">
                <a:solidFill>
                  <a:srgbClr val="40404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it-IT" sz="3600" b="0" i="0" u="none" strike="noStrike" baseline="0" dirty="0">
                <a:solidFill>
                  <a:srgbClr val="404040"/>
                </a:solidFill>
                <a:latin typeface="ArialMT"/>
              </a:rPr>
              <a:t>m).</a:t>
            </a:r>
          </a:p>
          <a:p>
            <a:pPr algn="l"/>
            <a:r>
              <a:rPr lang="it-IT" sz="3600" b="0" i="0" u="none" strike="noStrike" baseline="0" dirty="0">
                <a:solidFill>
                  <a:srgbClr val="404040"/>
                </a:solidFill>
                <a:latin typeface="ArialMT"/>
              </a:rPr>
              <a:t>Il </a:t>
            </a:r>
            <a:r>
              <a:rPr lang="it-IT" sz="3600" b="0" i="0" u="none" strike="noStrike" baseline="0" dirty="0" err="1">
                <a:solidFill>
                  <a:srgbClr val="404040"/>
                </a:solidFill>
                <a:latin typeface="ArialMT"/>
              </a:rPr>
              <a:t>LiDAR</a:t>
            </a:r>
            <a:r>
              <a:rPr lang="it-IT" sz="3600" b="0" i="0" u="none" strike="noStrike" baseline="0" dirty="0">
                <a:solidFill>
                  <a:srgbClr val="404040"/>
                </a:solidFill>
                <a:latin typeface="ArialMT"/>
              </a:rPr>
              <a:t> è però un sistema attivo che attraverso sistemi meccanici e specchi</a:t>
            </a:r>
          </a:p>
          <a:p>
            <a:pPr algn="just"/>
            <a:r>
              <a:rPr lang="it-IT" sz="3600" b="0" i="0" u="none" strike="noStrike" baseline="0" dirty="0">
                <a:solidFill>
                  <a:srgbClr val="404040"/>
                </a:solidFill>
                <a:latin typeface="ArialMT"/>
              </a:rPr>
              <a:t>ruotanti ed oscillanti è in grado di emettere raggi LASER e di indirizzare gli stessi in diverse posizione dello spazio, eseguendo in questo modo una “scansione” degli oggetti che ha di fronte.</a:t>
            </a:r>
            <a:endParaRPr lang="it-IT" sz="3600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128C058A-AC85-4A65-B7F8-4B4A90EFE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2566" y="5770289"/>
            <a:ext cx="3565681" cy="5123117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FAD60DC-BFF1-4637-9879-06B2BC7527F1}"/>
              </a:ext>
            </a:extLst>
          </p:cNvPr>
          <p:cNvSpPr txBox="1"/>
          <p:nvPr/>
        </p:nvSpPr>
        <p:spPr>
          <a:xfrm>
            <a:off x="1464925" y="10278668"/>
            <a:ext cx="2851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Riegl</a:t>
            </a:r>
            <a:r>
              <a:rPr lang="it-IT" sz="2800" b="1" dirty="0"/>
              <a:t> VZ-1000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80522A5-D0A8-4B1A-9875-4E8BCD7875DA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68D6A3C-CDED-4EAF-A9A9-163305E8CD98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F6FC477-27D6-46E1-8E8F-789E34CAC250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933221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A43A7AEF-4B18-4D0E-ADC9-B3B8CFA029D7}"/>
              </a:ext>
            </a:extLst>
          </p:cNvPr>
          <p:cNvGrpSpPr>
            <a:grpSpLocks noChangeAspect="1"/>
          </p:cNvGrpSpPr>
          <p:nvPr/>
        </p:nvGrpSpPr>
        <p:grpSpPr>
          <a:xfrm>
            <a:off x="3085970" y="2375610"/>
            <a:ext cx="17580758" cy="10434108"/>
            <a:chOff x="474663" y="1874838"/>
            <a:chExt cx="8201025" cy="4867275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05AD44B9-10BF-442F-AB24-B03F23C2C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963" y="1874838"/>
              <a:ext cx="7197725" cy="486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 55">
              <a:extLst>
                <a:ext uri="{FF2B5EF4-FFF2-40B4-BE49-F238E27FC236}">
                  <a16:creationId xmlns:a16="http://schemas.microsoft.com/office/drawing/2014/main" id="{B270AB80-9A22-418E-97BA-E1EFDDAB4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9988" y="2378075"/>
              <a:ext cx="4895850" cy="3384550"/>
              <a:chOff x="2337" y="1498"/>
              <a:chExt cx="3084" cy="2132"/>
            </a:xfrm>
          </p:grpSpPr>
          <p:sp>
            <p:nvSpPr>
              <p:cNvPr id="22" name="Rectangle 7">
                <a:extLst>
                  <a:ext uri="{FF2B5EF4-FFF2-40B4-BE49-F238E27FC236}">
                    <a16:creationId xmlns:a16="http://schemas.microsoft.com/office/drawing/2014/main" id="{2B2DB852-2BE0-45B2-BBB1-878AD999E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7" y="1498"/>
                <a:ext cx="3084" cy="2132"/>
              </a:xfrm>
              <a:prstGeom prst="rect">
                <a:avLst/>
              </a:prstGeom>
              <a:noFill/>
              <a:ln w="38100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 Box 8">
                <a:extLst>
                  <a:ext uri="{FF2B5EF4-FFF2-40B4-BE49-F238E27FC236}">
                    <a16:creationId xmlns:a16="http://schemas.microsoft.com/office/drawing/2014/main" id="{8A7E110C-AE40-4F1E-8563-91E65912A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6" y="1544"/>
                <a:ext cx="952" cy="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fr-FR" altLang="fr-FR" sz="2800">
                    <a:solidFill>
                      <a:srgbClr val="FF00FF"/>
                    </a:solidFill>
                  </a:rPr>
                  <a:t>3D view(s)</a:t>
                </a:r>
              </a:p>
            </p:txBody>
          </p:sp>
        </p:grpSp>
        <p:grpSp>
          <p:nvGrpSpPr>
            <p:cNvPr id="25" name="Group 29">
              <a:extLst>
                <a:ext uri="{FF2B5EF4-FFF2-40B4-BE49-F238E27FC236}">
                  <a16:creationId xmlns:a16="http://schemas.microsoft.com/office/drawing/2014/main" id="{D4A51857-6353-4A80-A380-FA79429F2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713" y="2378075"/>
              <a:ext cx="1874837" cy="1081088"/>
              <a:chOff x="1111" y="1498"/>
              <a:chExt cx="1181" cy="681"/>
            </a:xfrm>
          </p:grpSpPr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F29F85F1-660B-4A21-B5D5-1753B52F5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1498"/>
                <a:ext cx="1181" cy="681"/>
              </a:xfrm>
              <a:prstGeom prst="rect">
                <a:avLst/>
              </a:prstGeom>
              <a:noFill/>
              <a:ln w="38100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 Box 13">
                <a:extLst>
                  <a:ext uri="{FF2B5EF4-FFF2-40B4-BE49-F238E27FC236}">
                    <a16:creationId xmlns:a16="http://schemas.microsoft.com/office/drawing/2014/main" id="{2F6868BB-38AC-4F03-A0D3-9210E5E66D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9" y="1544"/>
                <a:ext cx="726" cy="154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fr-FR" altLang="fr-FR" sz="2800">
                    <a:solidFill>
                      <a:srgbClr val="FF00FF"/>
                    </a:solidFill>
                  </a:rPr>
                  <a:t>database</a:t>
                </a:r>
              </a:p>
            </p:txBody>
          </p:sp>
        </p:grp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97FDA0A0-BADF-41C9-AFF1-C1E65046D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713" y="3535363"/>
              <a:ext cx="1873250" cy="2232025"/>
              <a:chOff x="1111" y="2227"/>
              <a:chExt cx="1180" cy="1406"/>
            </a:xfrm>
          </p:grpSpPr>
          <p:sp>
            <p:nvSpPr>
              <p:cNvPr id="30" name="Rectangle 14">
                <a:extLst>
                  <a:ext uri="{FF2B5EF4-FFF2-40B4-BE49-F238E27FC236}">
                    <a16:creationId xmlns:a16="http://schemas.microsoft.com/office/drawing/2014/main" id="{79C137D0-6989-4E5E-B7D3-B7C02D26F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2227"/>
                <a:ext cx="1180" cy="1406"/>
              </a:xfrm>
              <a:prstGeom prst="rect">
                <a:avLst/>
              </a:prstGeom>
              <a:noFill/>
              <a:ln w="38100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 Box 15">
                <a:extLst>
                  <a:ext uri="{FF2B5EF4-FFF2-40B4-BE49-F238E27FC236}">
                    <a16:creationId xmlns:a16="http://schemas.microsoft.com/office/drawing/2014/main" id="{29388096-146D-4085-BB28-3444ED4AE6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2269"/>
                <a:ext cx="952" cy="582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fr-FR" altLang="fr-FR" sz="1800">
                    <a:solidFill>
                      <a:srgbClr val="FF00FF"/>
                    </a:solidFill>
                  </a:rPr>
                  <a:t>highlighted entity properties</a:t>
                </a:r>
              </a:p>
            </p:txBody>
          </p:sp>
        </p:grpSp>
        <p:grpSp>
          <p:nvGrpSpPr>
            <p:cNvPr id="32" name="Group 35">
              <a:extLst>
                <a:ext uri="{FF2B5EF4-FFF2-40B4-BE49-F238E27FC236}">
                  <a16:creationId xmlns:a16="http://schemas.microsoft.com/office/drawing/2014/main" id="{639447C1-2369-4203-ABCE-05D806B26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300" y="5824538"/>
              <a:ext cx="6840538" cy="722312"/>
              <a:chOff x="1112" y="3675"/>
              <a:chExt cx="4309" cy="455"/>
            </a:xfrm>
          </p:grpSpPr>
          <p:sp>
            <p:nvSpPr>
              <p:cNvPr id="33" name="Rectangle 16">
                <a:extLst>
                  <a:ext uri="{FF2B5EF4-FFF2-40B4-BE49-F238E27FC236}">
                    <a16:creationId xmlns:a16="http://schemas.microsoft.com/office/drawing/2014/main" id="{AE4FDC78-2BAA-4170-A19B-4C2B27CFB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675"/>
                <a:ext cx="4309" cy="455"/>
              </a:xfrm>
              <a:prstGeom prst="rect">
                <a:avLst/>
              </a:prstGeom>
              <a:noFill/>
              <a:ln w="38100">
                <a:solidFill>
                  <a:srgbClr val="FF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 Box 17">
                <a:extLst>
                  <a:ext uri="{FF2B5EF4-FFF2-40B4-BE49-F238E27FC236}">
                    <a16:creationId xmlns:a16="http://schemas.microsoft.com/office/drawing/2014/main" id="{51FC35BF-67D6-4D01-AF6F-98734B7168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1" y="3721"/>
                <a:ext cx="726" cy="154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fr-FR" altLang="fr-FR" sz="2800">
                    <a:solidFill>
                      <a:srgbClr val="FF00FF"/>
                    </a:solidFill>
                  </a:rPr>
                  <a:t>Console</a:t>
                </a:r>
              </a:p>
            </p:txBody>
          </p:sp>
        </p:grpSp>
        <p:grpSp>
          <p:nvGrpSpPr>
            <p:cNvPr id="35" name="Group 43">
              <a:extLst>
                <a:ext uri="{FF2B5EF4-FFF2-40B4-BE49-F238E27FC236}">
                  <a16:creationId xmlns:a16="http://schemas.microsoft.com/office/drawing/2014/main" id="{DCBBC81B-6C8D-4EF8-8088-9A18BAC29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663" y="2924179"/>
              <a:ext cx="1000125" cy="444501"/>
              <a:chOff x="299" y="1842"/>
              <a:chExt cx="630" cy="280"/>
            </a:xfrm>
          </p:grpSpPr>
          <p:sp>
            <p:nvSpPr>
              <p:cNvPr id="36" name="Text Box 22">
                <a:extLst>
                  <a:ext uri="{FF2B5EF4-FFF2-40B4-BE49-F238E27FC236}">
                    <a16:creationId xmlns:a16="http://schemas.microsoft.com/office/drawing/2014/main" id="{43750A6C-8496-465A-83E1-D81257CE43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" y="1842"/>
                <a:ext cx="585" cy="280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16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fr-FR" altLang="fr-FR" sz="2800" dirty="0">
                    <a:solidFill>
                      <a:srgbClr val="FF00FF"/>
                    </a:solidFill>
                  </a:rPr>
                  <a:t>“3D </a:t>
                </a:r>
                <a:r>
                  <a:rPr lang="fr-FR" altLang="fr-FR" sz="2800" dirty="0" err="1">
                    <a:solidFill>
                      <a:srgbClr val="FF00FF"/>
                    </a:solidFill>
                  </a:rPr>
                  <a:t>view</a:t>
                </a:r>
                <a:r>
                  <a:rPr lang="fr-FR" altLang="fr-FR" sz="2800" dirty="0">
                    <a:solidFill>
                      <a:srgbClr val="FF00FF"/>
                    </a:solidFill>
                  </a:rPr>
                  <a:t>” </a:t>
                </a:r>
                <a:r>
                  <a:rPr lang="fr-FR" altLang="fr-FR" sz="2800" dirty="0" err="1">
                    <a:solidFill>
                      <a:srgbClr val="FF00FF"/>
                    </a:solidFill>
                  </a:rPr>
                  <a:t>tools</a:t>
                </a:r>
                <a:endParaRPr lang="fr-FR" altLang="fr-FR" sz="2800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37" name="Line 23">
                <a:extLst>
                  <a:ext uri="{FF2B5EF4-FFF2-40B4-BE49-F238E27FC236}">
                    <a16:creationId xmlns:a16="http://schemas.microsoft.com/office/drawing/2014/main" id="{36701439-38B3-4E43-A1F5-C8056F6D7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" y="2069"/>
                <a:ext cx="181" cy="46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38" name="Text Box 18">
            <a:extLst>
              <a:ext uri="{FF2B5EF4-FFF2-40B4-BE49-F238E27FC236}">
                <a16:creationId xmlns:a16="http://schemas.microsoft.com/office/drawing/2014/main" id="{283CC66C-F206-4B0C-88E4-D8E95F7EB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3480" y="1841179"/>
            <a:ext cx="3425825" cy="523220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fr-FR" sz="2800" dirty="0">
                <a:solidFill>
                  <a:srgbClr val="FF00FF"/>
                </a:solidFill>
              </a:rPr>
              <a:t>menus + </a:t>
            </a:r>
            <a:r>
              <a:rPr lang="fr-FR" altLang="fr-FR" sz="2800" dirty="0" err="1">
                <a:solidFill>
                  <a:srgbClr val="FF00FF"/>
                </a:solidFill>
              </a:rPr>
              <a:t>toolbars</a:t>
            </a:r>
            <a:endParaRPr lang="fr-FR" altLang="fr-FR" sz="2800" dirty="0">
              <a:solidFill>
                <a:srgbClr val="FF00FF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CB24FBBF-269C-4C00-8968-08BA9BD716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0" y="2364399"/>
            <a:ext cx="838200" cy="641636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2800"/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E7CF5B94-744C-4DBC-9D55-5B28D0FA5BEB}"/>
              </a:ext>
            </a:extLst>
          </p:cNvPr>
          <p:cNvSpPr txBox="1">
            <a:spLocks noChangeArrowheads="1"/>
          </p:cNvSpPr>
          <p:nvPr/>
        </p:nvSpPr>
        <p:spPr>
          <a:xfrm>
            <a:off x="13556392" y="441345"/>
            <a:ext cx="8816975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 err="1">
                <a:solidFill>
                  <a:srgbClr val="781000"/>
                </a:solidFill>
              </a:rPr>
              <a:t>Interfaccia</a:t>
            </a:r>
            <a:r>
              <a:rPr lang="fr-FR" altLang="fr-FR" sz="4800" b="1" dirty="0">
                <a:solidFill>
                  <a:srgbClr val="781000"/>
                </a:solidFill>
              </a:rPr>
              <a:t> </a:t>
            </a:r>
            <a:r>
              <a:rPr lang="fr-FR" altLang="fr-FR" sz="4800" b="1" dirty="0" err="1">
                <a:solidFill>
                  <a:srgbClr val="781000"/>
                </a:solidFill>
              </a:rPr>
              <a:t>Grafica</a:t>
            </a:r>
            <a:endParaRPr lang="fr-FR" altLang="fr-FR" sz="4800" b="1" dirty="0">
              <a:solidFill>
                <a:srgbClr val="781000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7773995-9C28-418F-977E-E76F6FEDCAA8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4286D99-18AD-4B11-B426-204EC7FBB5D5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80EF6C4E-3BAA-42C7-963A-610457477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FDDCF7CB-496D-495B-A279-9FC40A93A3DC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F01231A-1834-4FB9-A1ED-F63C78E63291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37FF454-E2F1-4014-842A-631A949B7C72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8254244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>
            <a:extLst>
              <a:ext uri="{FF2B5EF4-FFF2-40B4-BE49-F238E27FC236}">
                <a16:creationId xmlns:a16="http://schemas.microsoft.com/office/drawing/2014/main" id="{E7CF5B94-744C-4DBC-9D55-5B28D0FA5BEB}"/>
              </a:ext>
            </a:extLst>
          </p:cNvPr>
          <p:cNvSpPr txBox="1">
            <a:spLocks noChangeArrowheads="1"/>
          </p:cNvSpPr>
          <p:nvPr/>
        </p:nvSpPr>
        <p:spPr>
          <a:xfrm>
            <a:off x="15263190" y="733271"/>
            <a:ext cx="4434510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>
                <a:solidFill>
                  <a:srgbClr val="781000"/>
                </a:solidFill>
              </a:rPr>
              <a:t>Point Cloud 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FB1BAB6-1F59-4E68-A1E5-F4D5CA08AE8A}"/>
              </a:ext>
            </a:extLst>
          </p:cNvPr>
          <p:cNvGrpSpPr>
            <a:grpSpLocks noChangeAspect="1"/>
          </p:cNvGrpSpPr>
          <p:nvPr/>
        </p:nvGrpSpPr>
        <p:grpSpPr>
          <a:xfrm>
            <a:off x="3995991" y="2554585"/>
            <a:ext cx="8899614" cy="5059595"/>
            <a:chOff x="8591550" y="4551363"/>
            <a:chExt cx="3429000" cy="1949450"/>
          </a:xfrm>
        </p:grpSpPr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FE7C2FC5-6363-438C-A437-E5D281A5A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591550" y="4551363"/>
              <a:ext cx="3429000" cy="194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" name="Text Box 33">
              <a:extLst>
                <a:ext uri="{FF2B5EF4-FFF2-40B4-BE49-F238E27FC236}">
                  <a16:creationId xmlns:a16="http://schemas.microsoft.com/office/drawing/2014/main" id="{EB6390A2-4B09-4BDB-B536-C48267CAA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98338" y="6251783"/>
              <a:ext cx="3415424" cy="249030"/>
            </a:xfrm>
            <a:prstGeom prst="rect">
              <a:avLst/>
            </a:prstGeom>
            <a:solidFill>
              <a:srgbClr val="333333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fr-FR" altLang="fr-FR" sz="3600" dirty="0">
                  <a:solidFill>
                    <a:schemeClr val="bg1"/>
                  </a:solidFill>
                </a:rPr>
                <a:t>Raw cloud</a:t>
              </a:r>
            </a:p>
          </p:txBody>
        </p:sp>
      </p:grpSp>
      <p:pic>
        <p:nvPicPr>
          <p:cNvPr id="43" name="Picture 29">
            <a:extLst>
              <a:ext uri="{FF2B5EF4-FFF2-40B4-BE49-F238E27FC236}">
                <a16:creationId xmlns:a16="http://schemas.microsoft.com/office/drawing/2014/main" id="{F6F3B6D6-2706-4CEB-8440-BE69FE41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48" y="7713663"/>
            <a:ext cx="8953500" cy="501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" name="Picture 30">
            <a:extLst>
              <a:ext uri="{FF2B5EF4-FFF2-40B4-BE49-F238E27FC236}">
                <a16:creationId xmlns:a16="http://schemas.microsoft.com/office/drawing/2014/main" id="{7161C1F4-3998-4777-A21F-825EFF79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140" y="2554585"/>
            <a:ext cx="9010179" cy="508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" name="Picture 32">
            <a:extLst>
              <a:ext uri="{FF2B5EF4-FFF2-40B4-BE49-F238E27FC236}">
                <a16:creationId xmlns:a16="http://schemas.microsoft.com/office/drawing/2014/main" id="{15204FD6-B283-4BEF-88A9-BEC7D1DD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450" y="7713663"/>
            <a:ext cx="9013041" cy="501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" name="Text Box 33">
            <a:extLst>
              <a:ext uri="{FF2B5EF4-FFF2-40B4-BE49-F238E27FC236}">
                <a16:creationId xmlns:a16="http://schemas.microsoft.com/office/drawing/2014/main" id="{24F2C266-C777-4882-93A7-A6908C189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91" y="12087093"/>
            <a:ext cx="8953500" cy="646332"/>
          </a:xfrm>
          <a:prstGeom prst="rect">
            <a:avLst/>
          </a:prstGeom>
          <a:solidFill>
            <a:srgbClr val="333333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fr-FR" sz="3600" dirty="0">
                <a:solidFill>
                  <a:schemeClr val="bg1"/>
                </a:solidFill>
              </a:rPr>
              <a:t>RGB</a:t>
            </a:r>
          </a:p>
        </p:txBody>
      </p:sp>
      <p:sp>
        <p:nvSpPr>
          <p:cNvPr id="52" name="Text Box 33">
            <a:extLst>
              <a:ext uri="{FF2B5EF4-FFF2-40B4-BE49-F238E27FC236}">
                <a16:creationId xmlns:a16="http://schemas.microsoft.com/office/drawing/2014/main" id="{CDC4D39E-8C35-48C7-84C5-852E816A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1819" y="6967848"/>
            <a:ext cx="8953500" cy="646332"/>
          </a:xfrm>
          <a:prstGeom prst="rect">
            <a:avLst/>
          </a:prstGeom>
          <a:solidFill>
            <a:srgbClr val="333333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fr-FR" sz="3600" dirty="0" err="1">
                <a:solidFill>
                  <a:schemeClr val="bg1"/>
                </a:solidFill>
              </a:rPr>
              <a:t>Normals</a:t>
            </a:r>
            <a:r>
              <a:rPr lang="fr-FR" altLang="fr-FR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3" name="Text Box 33">
            <a:extLst>
              <a:ext uri="{FF2B5EF4-FFF2-40B4-BE49-F238E27FC236}">
                <a16:creationId xmlns:a16="http://schemas.microsoft.com/office/drawing/2014/main" id="{C9545873-2741-478F-9FDC-E5CA9C448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1819" y="12087093"/>
            <a:ext cx="8953500" cy="646331"/>
          </a:xfrm>
          <a:prstGeom prst="rect">
            <a:avLst/>
          </a:prstGeom>
          <a:solidFill>
            <a:srgbClr val="333333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fr-FR" altLang="fr-FR" sz="3600" dirty="0">
                <a:solidFill>
                  <a:schemeClr val="bg1"/>
                </a:solidFill>
              </a:rPr>
              <a:t>EDL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728C98B9-D6AD-4A54-81DE-9CD2BFF3F4C4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01095E9-6E2A-4D1D-895C-A7137C82F216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6AEB6044-9096-420C-8580-70CB5E134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29924233-483C-40E4-95AF-12D8B52AAEC9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747E9B8-37A1-450B-927F-3AD8D154C754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17E84546-476C-46FA-ACF9-2FE84983E5CC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66492061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9FDB63-3B86-4082-8F04-8ADC266C6B11}"/>
              </a:ext>
            </a:extLst>
          </p:cNvPr>
          <p:cNvSpPr/>
          <p:nvPr/>
        </p:nvSpPr>
        <p:spPr>
          <a:xfrm>
            <a:off x="3384338" y="5500985"/>
            <a:ext cx="17615323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1500" b="1" cap="none" spc="0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781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Loading an ASCII file 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580C69-76A3-46CD-86D6-AD207F324588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0ECC35-FE22-477A-B052-7D7AA380DF25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B093C16-D82D-4307-9FD0-216616EC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C4B6A0-DE6B-4CBD-8E18-1C0F2C87B474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3D51BF-14E8-4FC7-8792-AFAFA6D9213D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B56B96-24E6-4C77-96C4-75A7B37BE5DD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0855953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">
            <a:extLst>
              <a:ext uri="{FF2B5EF4-FFF2-40B4-BE49-F238E27FC236}">
                <a16:creationId xmlns:a16="http://schemas.microsoft.com/office/drawing/2014/main" id="{30C52D0B-0704-4E90-BA72-AA40E7802E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45385" y="2552700"/>
            <a:ext cx="15465738" cy="10425715"/>
            <a:chOff x="1247" y="1592"/>
            <a:chExt cx="3179" cy="2428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484C176C-E0ED-4C1C-A777-AA1B8BC9E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" y="1592"/>
              <a:ext cx="3133" cy="2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4DB25BD1-D513-45B3-B6B2-AD4F91FFD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649"/>
              <a:ext cx="272" cy="272"/>
            </a:xfrm>
            <a:prstGeom prst="ellipse">
              <a:avLst/>
            </a:prstGeom>
            <a:noFill/>
            <a:ln w="38100" algn="ctr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40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C3A1472D-B52C-42CE-9B19-A77B7DFC12E0}"/>
              </a:ext>
            </a:extLst>
          </p:cNvPr>
          <p:cNvSpPr txBox="1">
            <a:spLocks noChangeArrowheads="1"/>
          </p:cNvSpPr>
          <p:nvPr/>
        </p:nvSpPr>
        <p:spPr>
          <a:xfrm>
            <a:off x="14771273" y="364740"/>
            <a:ext cx="7185413" cy="123187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sz="4800" b="1" dirty="0">
                <a:solidFill>
                  <a:srgbClr val="781000"/>
                </a:solidFill>
              </a:rPr>
              <a:t>File &gt; Open</a:t>
            </a:r>
            <a:br>
              <a:rPr lang="fr-FR" altLang="fr-FR" sz="3600" b="1" dirty="0">
                <a:solidFill>
                  <a:srgbClr val="781000"/>
                </a:solidFill>
              </a:rPr>
            </a:br>
            <a:r>
              <a:rPr lang="fr-FR" altLang="fr-FR" sz="2400" b="1" dirty="0">
                <a:solidFill>
                  <a:srgbClr val="781000"/>
                </a:solidFill>
              </a:rPr>
              <a:t>file: Mazda5_Scan.pts</a:t>
            </a:r>
            <a:endParaRPr lang="fr-FR" altLang="fr-FR" sz="3600" b="1" dirty="0">
              <a:solidFill>
                <a:srgbClr val="781000"/>
              </a:solidFill>
            </a:endParaRPr>
          </a:p>
        </p:txBody>
      </p:sp>
      <p:grpSp>
        <p:nvGrpSpPr>
          <p:cNvPr id="19" name="Groupe 4">
            <a:extLst>
              <a:ext uri="{FF2B5EF4-FFF2-40B4-BE49-F238E27FC236}">
                <a16:creationId xmlns:a16="http://schemas.microsoft.com/office/drawing/2014/main" id="{0E9E0459-5CF9-4037-B333-5152CC29AD34}"/>
              </a:ext>
            </a:extLst>
          </p:cNvPr>
          <p:cNvGrpSpPr>
            <a:grpSpLocks/>
          </p:cNvGrpSpPr>
          <p:nvPr/>
        </p:nvGrpSpPr>
        <p:grpSpPr bwMode="auto">
          <a:xfrm>
            <a:off x="18057254" y="3381432"/>
            <a:ext cx="5138977" cy="6725335"/>
            <a:chOff x="4952838" y="1487217"/>
            <a:chExt cx="2383434" cy="2831241"/>
          </a:xfrm>
        </p:grpSpPr>
        <p:pic>
          <p:nvPicPr>
            <p:cNvPr id="20" name="Image 3">
              <a:extLst>
                <a:ext uri="{FF2B5EF4-FFF2-40B4-BE49-F238E27FC236}">
                  <a16:creationId xmlns:a16="http://schemas.microsoft.com/office/drawing/2014/main" id="{480D3BB6-9345-4248-9324-0F15BF6D9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838" y="1487217"/>
              <a:ext cx="2334394" cy="28312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9662D445-5EBD-434E-9CBD-B60C8AF46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120" y="3745495"/>
              <a:ext cx="1684152" cy="288032"/>
            </a:xfrm>
            <a:prstGeom prst="ellipse">
              <a:avLst/>
            </a:prstGeom>
            <a:noFill/>
            <a:ln w="38100" algn="ctr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16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400">
                <a:solidFill>
                  <a:schemeClr val="tx1"/>
                </a:solidFill>
              </a:endParaRP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AC1C83C-4BF8-4CED-9FCE-2EB5FEE4DAA5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2D2FED-B32A-401E-8F08-8B5862441A46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2E85B9F-593E-45D0-94E7-D271EB47A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CA20652-F944-42E9-9E06-5DE3F86BAABD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D329F8-CDA1-40A5-9FDD-0300627A29AD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E2B3968-43E5-4EDD-9E56-47FB16153D28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6763064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:a16="http://schemas.microsoft.com/office/drawing/2014/main" id="{9F2AD2DB-FD4B-4808-97CB-3478FAFE977D}"/>
              </a:ext>
            </a:extLst>
          </p:cNvPr>
          <p:cNvSpPr txBox="1">
            <a:spLocks noChangeArrowheads="1"/>
          </p:cNvSpPr>
          <p:nvPr/>
        </p:nvSpPr>
        <p:spPr>
          <a:xfrm>
            <a:off x="11346943" y="778536"/>
            <a:ext cx="11303508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 err="1">
                <a:solidFill>
                  <a:srgbClr val="781000"/>
                </a:solidFill>
              </a:rPr>
              <a:t>Assegnare</a:t>
            </a:r>
            <a:r>
              <a:rPr lang="fr-FR" altLang="fr-FR" sz="4800" b="1" dirty="0">
                <a:solidFill>
                  <a:srgbClr val="781000"/>
                </a:solidFill>
              </a:rPr>
              <a:t> i </a:t>
            </a:r>
            <a:r>
              <a:rPr lang="fr-FR" altLang="fr-FR" sz="4800" b="1" dirty="0" err="1">
                <a:solidFill>
                  <a:srgbClr val="781000"/>
                </a:solidFill>
              </a:rPr>
              <a:t>valori</a:t>
            </a:r>
            <a:r>
              <a:rPr lang="fr-FR" altLang="fr-FR" sz="4800" b="1" dirty="0">
                <a:solidFill>
                  <a:srgbClr val="781000"/>
                </a:solidFill>
              </a:rPr>
              <a:t> </a:t>
            </a:r>
            <a:r>
              <a:rPr lang="fr-FR" altLang="fr-FR" sz="4800" b="1" dirty="0" err="1">
                <a:solidFill>
                  <a:srgbClr val="781000"/>
                </a:solidFill>
              </a:rPr>
              <a:t>alle</a:t>
            </a:r>
            <a:r>
              <a:rPr lang="fr-FR" altLang="fr-FR" sz="4800" b="1" dirty="0">
                <a:solidFill>
                  <a:srgbClr val="781000"/>
                </a:solidFill>
              </a:rPr>
              <a:t> varie colonne</a:t>
            </a:r>
          </a:p>
        </p:txBody>
      </p:sp>
      <p:pic>
        <p:nvPicPr>
          <p:cNvPr id="27" name="Image 1">
            <a:extLst>
              <a:ext uri="{FF2B5EF4-FFF2-40B4-BE49-F238E27FC236}">
                <a16:creationId xmlns:a16="http://schemas.microsoft.com/office/drawing/2014/main" id="{0C7E83D7-BF29-4435-89FC-8B4F584BE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34" y="2456284"/>
            <a:ext cx="15169709" cy="996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49D4C95-93B8-4DD2-828E-2DDC2F92D815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A37B0C-09AD-4154-A87E-20982592E1EC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B29F925-3A63-4E7D-BB89-70DB01CF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894B063-281C-4459-8574-2CD91C462C84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EB6492C-7279-46C8-B489-BA43425BE649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100C207-D30E-427A-AB60-A1E07CDA70B1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4909115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>
            <a:extLst>
              <a:ext uri="{FF2B5EF4-FFF2-40B4-BE49-F238E27FC236}">
                <a16:creationId xmlns:a16="http://schemas.microsoft.com/office/drawing/2014/main" id="{E8E32EA8-271D-4E9D-9102-538BBCA9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79" y="2286559"/>
            <a:ext cx="15274544" cy="1068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FBFFDC-BC02-471E-A16A-328B3ED375A2}"/>
              </a:ext>
            </a:extLst>
          </p:cNvPr>
          <p:cNvSpPr txBox="1"/>
          <p:nvPr/>
        </p:nvSpPr>
        <p:spPr>
          <a:xfrm>
            <a:off x="1834407" y="313946"/>
            <a:ext cx="2851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Esercitazione Analisi 3D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F09D81-BA6E-4ED5-A2D3-5E0330FEC80B}"/>
              </a:ext>
            </a:extLst>
          </p:cNvPr>
          <p:cNvSpPr txBox="1"/>
          <p:nvPr/>
        </p:nvSpPr>
        <p:spPr>
          <a:xfrm>
            <a:off x="131897" y="1604419"/>
            <a:ext cx="4029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Roma, 18 Novembre 2021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C7B100B-B2C0-48D6-93AC-CDC49776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5" y="137110"/>
            <a:ext cx="1277412" cy="12767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FCC17C-267E-4C18-98B5-E5F4282CC02A}"/>
              </a:ext>
            </a:extLst>
          </p:cNvPr>
          <p:cNvSpPr txBox="1"/>
          <p:nvPr/>
        </p:nvSpPr>
        <p:spPr>
          <a:xfrm>
            <a:off x="19909651" y="13046524"/>
            <a:ext cx="3957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Antonio Cosentino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88DC15-2039-435A-8C53-328399FEEEEF}"/>
              </a:ext>
            </a:extLst>
          </p:cNvPr>
          <p:cNvSpPr txBox="1"/>
          <p:nvPr/>
        </p:nvSpPr>
        <p:spPr>
          <a:xfrm>
            <a:off x="13860764" y="13046524"/>
            <a:ext cx="525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Dott. Giandomenico Mastrantoni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C1C3783-4E4D-4EA1-A2FE-BFB8FFFB1B78}"/>
              </a:ext>
            </a:extLst>
          </p:cNvPr>
          <p:cNvSpPr txBox="1"/>
          <p:nvPr/>
        </p:nvSpPr>
        <p:spPr>
          <a:xfrm>
            <a:off x="19239590" y="13046523"/>
            <a:ext cx="381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781000"/>
                </a:solidFill>
              </a:rPr>
              <a:t>&amp;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3977202-7579-4166-A8BA-BDD53521B708}"/>
              </a:ext>
            </a:extLst>
          </p:cNvPr>
          <p:cNvSpPr txBox="1">
            <a:spLocks noChangeArrowheads="1"/>
          </p:cNvSpPr>
          <p:nvPr/>
        </p:nvSpPr>
        <p:spPr>
          <a:xfrm>
            <a:off x="11346943" y="778536"/>
            <a:ext cx="11303508" cy="123732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4800" b="1" dirty="0" err="1">
                <a:solidFill>
                  <a:srgbClr val="781000"/>
                </a:solidFill>
              </a:rPr>
              <a:t>Assegnare</a:t>
            </a:r>
            <a:r>
              <a:rPr lang="fr-FR" altLang="fr-FR" sz="4800" b="1" dirty="0">
                <a:solidFill>
                  <a:srgbClr val="781000"/>
                </a:solidFill>
              </a:rPr>
              <a:t> i </a:t>
            </a:r>
            <a:r>
              <a:rPr lang="fr-FR" altLang="fr-FR" sz="4800" b="1" dirty="0" err="1">
                <a:solidFill>
                  <a:srgbClr val="781000"/>
                </a:solidFill>
              </a:rPr>
              <a:t>valori</a:t>
            </a:r>
            <a:r>
              <a:rPr lang="fr-FR" altLang="fr-FR" sz="4800" b="1" dirty="0">
                <a:solidFill>
                  <a:srgbClr val="781000"/>
                </a:solidFill>
              </a:rPr>
              <a:t> </a:t>
            </a:r>
            <a:r>
              <a:rPr lang="fr-FR" altLang="fr-FR" sz="4800" b="1" dirty="0" err="1">
                <a:solidFill>
                  <a:srgbClr val="781000"/>
                </a:solidFill>
              </a:rPr>
              <a:t>alle</a:t>
            </a:r>
            <a:r>
              <a:rPr lang="fr-FR" altLang="fr-FR" sz="4800" b="1" dirty="0">
                <a:solidFill>
                  <a:srgbClr val="781000"/>
                </a:solidFill>
              </a:rPr>
              <a:t> varie colonne</a:t>
            </a:r>
          </a:p>
        </p:txBody>
      </p:sp>
    </p:spTree>
    <p:extLst>
      <p:ext uri="{BB962C8B-B14F-4D97-AF65-F5344CB8AC3E}">
        <p14:creationId xmlns:p14="http://schemas.microsoft.com/office/powerpoint/2010/main" val="718084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w Cen MT"/>
        <a:ea typeface="Tw Cen MT"/>
        <a:cs typeface="Tw Cen MT"/>
      </a:majorFont>
      <a:minorFont>
        <a:latin typeface="Tw Cen MT"/>
        <a:ea typeface="Tw Cen MT"/>
        <a:cs typeface="Tw Cen M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Scia di vapore</Template>
  <TotalTime>0</TotalTime>
  <Words>1019</Words>
  <Application>Microsoft Office PowerPoint</Application>
  <PresentationFormat>Personalizzato</PresentationFormat>
  <Paragraphs>209</Paragraphs>
  <Slides>20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1" baseType="lpstr">
      <vt:lpstr>Arial</vt:lpstr>
      <vt:lpstr>Arial-BoldItalicMT</vt:lpstr>
      <vt:lpstr>Arial-BoldMT</vt:lpstr>
      <vt:lpstr>ArialMT</vt:lpstr>
      <vt:lpstr>Century Gothic</vt:lpstr>
      <vt:lpstr>Courier New</vt:lpstr>
      <vt:lpstr>Helvetica Neue</vt:lpstr>
      <vt:lpstr>Helvetica Neue Medium</vt:lpstr>
      <vt:lpstr>Symbol</vt:lpstr>
      <vt:lpstr>Wingdings</vt:lpstr>
      <vt:lpstr>Scia di vapore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Cosentino</dc:creator>
  <cp:lastModifiedBy>antonio cosentino</cp:lastModifiedBy>
  <cp:revision>5049</cp:revision>
  <dcterms:modified xsi:type="dcterms:W3CDTF">2021-11-17T16:54:38Z</dcterms:modified>
</cp:coreProperties>
</file>